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703B8F-3723-D241-A6A3-97E18940112D}" v="1" dt="2024-12-04T23:27:49.8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08"/>
    <p:restoredTop sz="94694"/>
  </p:normalViewPr>
  <p:slideViewPr>
    <p:cSldViewPr snapToGrid="0">
      <p:cViewPr varScale="1">
        <p:scale>
          <a:sx n="121" d="100"/>
          <a:sy n="121" d="100"/>
        </p:scale>
        <p:origin x="8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wanil Jigneshbhai Panchani" userId="f72bb917-50e3-4d8e-8d58-7905481ad458" providerId="ADAL" clId="{37703B8F-3723-D241-A6A3-97E18940112D}"/>
    <pc:docChg chg="modSld">
      <pc:chgData name="Dhwanil Jigneshbhai Panchani" userId="f72bb917-50e3-4d8e-8d58-7905481ad458" providerId="ADAL" clId="{37703B8F-3723-D241-A6A3-97E18940112D}" dt="2024-12-04T23:28:31.546" v="3" actId="14100"/>
      <pc:docMkLst>
        <pc:docMk/>
      </pc:docMkLst>
      <pc:sldChg chg="modSp mod">
        <pc:chgData name="Dhwanil Jigneshbhai Panchani" userId="f72bb917-50e3-4d8e-8d58-7905481ad458" providerId="ADAL" clId="{37703B8F-3723-D241-A6A3-97E18940112D}" dt="2024-12-04T23:28:31.546" v="3" actId="14100"/>
        <pc:sldMkLst>
          <pc:docMk/>
          <pc:sldMk cId="969741990" sldId="258"/>
        </pc:sldMkLst>
        <pc:spChg chg="mod">
          <ac:chgData name="Dhwanil Jigneshbhai Panchani" userId="f72bb917-50e3-4d8e-8d58-7905481ad458" providerId="ADAL" clId="{37703B8F-3723-D241-A6A3-97E18940112D}" dt="2024-12-04T23:28:31.546" v="3" actId="14100"/>
          <ac:spMkLst>
            <pc:docMk/>
            <pc:sldMk cId="969741990" sldId="258"/>
            <ac:spMk id="3" creationId="{8486A5DF-E34E-2688-543F-4E3DC226C1FE}"/>
          </ac:spMkLst>
        </pc:spChg>
        <pc:picChg chg="mod">
          <ac:chgData name="Dhwanil Jigneshbhai Panchani" userId="f72bb917-50e3-4d8e-8d58-7905481ad458" providerId="ADAL" clId="{37703B8F-3723-D241-A6A3-97E18940112D}" dt="2024-12-04T23:28:00.833" v="2" actId="14100"/>
          <ac:picMkLst>
            <pc:docMk/>
            <pc:sldMk cId="969741990" sldId="258"/>
            <ac:picMk id="5" creationId="{A1BCA982-2AB7-53BE-4AE3-085F83250B12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231240-10DA-4B9C-8B0A-E61A88D7D9B1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9E4C503-3222-4EE3-B88F-041C6D8B085A}">
      <dgm:prSet/>
      <dgm:spPr/>
      <dgm:t>
        <a:bodyPr/>
        <a:lstStyle/>
        <a:p>
          <a:r>
            <a:rPr lang="en-US" b="1"/>
            <a:t>High-Quality Outputs</a:t>
          </a:r>
          <a:r>
            <a:rPr lang="en-US"/>
            <a:t>: Generate detailed and realistic outputs, especially for images.</a:t>
          </a:r>
        </a:p>
      </dgm:t>
    </dgm:pt>
    <dgm:pt modelId="{4D24E51F-B7E2-4B8C-AE68-2C9551761531}" type="parTrans" cxnId="{C9A3FF2C-90E1-4F9A-A5AF-62D7CA583635}">
      <dgm:prSet/>
      <dgm:spPr/>
      <dgm:t>
        <a:bodyPr/>
        <a:lstStyle/>
        <a:p>
          <a:endParaRPr lang="en-US"/>
        </a:p>
      </dgm:t>
    </dgm:pt>
    <dgm:pt modelId="{34BBBC49-38BD-4ADE-9D58-C61DB022A6FF}" type="sibTrans" cxnId="{C9A3FF2C-90E1-4F9A-A5AF-62D7CA583635}">
      <dgm:prSet/>
      <dgm:spPr/>
      <dgm:t>
        <a:bodyPr/>
        <a:lstStyle/>
        <a:p>
          <a:endParaRPr lang="en-US"/>
        </a:p>
      </dgm:t>
    </dgm:pt>
    <dgm:pt modelId="{9398DC7E-9BE8-4A61-B610-B41239A3D09C}">
      <dgm:prSet/>
      <dgm:spPr/>
      <dgm:t>
        <a:bodyPr/>
        <a:lstStyle/>
        <a:p>
          <a:r>
            <a:rPr lang="en-US" b="1"/>
            <a:t>Stability</a:t>
          </a:r>
          <a:r>
            <a:rPr lang="en-US"/>
            <a:t>: Overcomes challenges faced by models like GANs (e.g., mode collapse).</a:t>
          </a:r>
        </a:p>
      </dgm:t>
    </dgm:pt>
    <dgm:pt modelId="{0AA1833F-CFDC-4A8B-801A-4E71E709B1FE}" type="parTrans" cxnId="{5C49D4EF-CCF8-454E-9DE8-31844B23418C}">
      <dgm:prSet/>
      <dgm:spPr/>
      <dgm:t>
        <a:bodyPr/>
        <a:lstStyle/>
        <a:p>
          <a:endParaRPr lang="en-US"/>
        </a:p>
      </dgm:t>
    </dgm:pt>
    <dgm:pt modelId="{B65F3273-37F8-4831-AA3C-C5E1721554F9}" type="sibTrans" cxnId="{5C49D4EF-CCF8-454E-9DE8-31844B23418C}">
      <dgm:prSet/>
      <dgm:spPr/>
      <dgm:t>
        <a:bodyPr/>
        <a:lstStyle/>
        <a:p>
          <a:endParaRPr lang="en-US"/>
        </a:p>
      </dgm:t>
    </dgm:pt>
    <dgm:pt modelId="{CC8DC744-D1AA-4A67-8147-7082F0120180}">
      <dgm:prSet/>
      <dgm:spPr/>
      <dgm:t>
        <a:bodyPr/>
        <a:lstStyle/>
        <a:p>
          <a:r>
            <a:rPr lang="en-US" b="1"/>
            <a:t>Flexibility</a:t>
          </a:r>
          <a:r>
            <a:rPr lang="en-US"/>
            <a:t>: Applicable to various domains, including image synthesis, audio generation, and text-to-image tasks.</a:t>
          </a:r>
        </a:p>
      </dgm:t>
    </dgm:pt>
    <dgm:pt modelId="{7FE28A71-9370-4011-9B75-D117A48742CC}" type="parTrans" cxnId="{85E20C1D-6AA8-4EED-B95C-A29938A34358}">
      <dgm:prSet/>
      <dgm:spPr/>
      <dgm:t>
        <a:bodyPr/>
        <a:lstStyle/>
        <a:p>
          <a:endParaRPr lang="en-US"/>
        </a:p>
      </dgm:t>
    </dgm:pt>
    <dgm:pt modelId="{2171F4FD-E445-4B0C-851F-1E04A2143F21}" type="sibTrans" cxnId="{85E20C1D-6AA8-4EED-B95C-A29938A34358}">
      <dgm:prSet/>
      <dgm:spPr/>
      <dgm:t>
        <a:bodyPr/>
        <a:lstStyle/>
        <a:p>
          <a:endParaRPr lang="en-US"/>
        </a:p>
      </dgm:t>
    </dgm:pt>
    <dgm:pt modelId="{99800F04-BFDF-774C-A919-3CDA26D5F2C8}" type="pres">
      <dgm:prSet presAssocID="{A8231240-10DA-4B9C-8B0A-E61A88D7D9B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EFDB9AF-9AF9-B04E-B07D-C412052F4A25}" type="pres">
      <dgm:prSet presAssocID="{89E4C503-3222-4EE3-B88F-041C6D8B085A}" presName="hierRoot1" presStyleCnt="0"/>
      <dgm:spPr/>
    </dgm:pt>
    <dgm:pt modelId="{AF05D53A-8FDB-B945-A0E7-06DD43AB4EA9}" type="pres">
      <dgm:prSet presAssocID="{89E4C503-3222-4EE3-B88F-041C6D8B085A}" presName="composite" presStyleCnt="0"/>
      <dgm:spPr/>
    </dgm:pt>
    <dgm:pt modelId="{E83DD3F5-2CA0-5048-99D1-63F77867B33B}" type="pres">
      <dgm:prSet presAssocID="{89E4C503-3222-4EE3-B88F-041C6D8B085A}" presName="background" presStyleLbl="node0" presStyleIdx="0" presStyleCnt="3"/>
      <dgm:spPr/>
    </dgm:pt>
    <dgm:pt modelId="{355A884F-1D35-8A41-9BDF-F7F3D913CF24}" type="pres">
      <dgm:prSet presAssocID="{89E4C503-3222-4EE3-B88F-041C6D8B085A}" presName="text" presStyleLbl="fgAcc0" presStyleIdx="0" presStyleCnt="3">
        <dgm:presLayoutVars>
          <dgm:chPref val="3"/>
        </dgm:presLayoutVars>
      </dgm:prSet>
      <dgm:spPr/>
    </dgm:pt>
    <dgm:pt modelId="{E8293899-D5DB-5F46-B331-E2AD9762A6C2}" type="pres">
      <dgm:prSet presAssocID="{89E4C503-3222-4EE3-B88F-041C6D8B085A}" presName="hierChild2" presStyleCnt="0"/>
      <dgm:spPr/>
    </dgm:pt>
    <dgm:pt modelId="{4352F67C-0BFB-A849-9A52-8363C92455D3}" type="pres">
      <dgm:prSet presAssocID="{9398DC7E-9BE8-4A61-B610-B41239A3D09C}" presName="hierRoot1" presStyleCnt="0"/>
      <dgm:spPr/>
    </dgm:pt>
    <dgm:pt modelId="{385D9703-D122-8448-857B-D12653E723BC}" type="pres">
      <dgm:prSet presAssocID="{9398DC7E-9BE8-4A61-B610-B41239A3D09C}" presName="composite" presStyleCnt="0"/>
      <dgm:spPr/>
    </dgm:pt>
    <dgm:pt modelId="{B47593C6-73CF-504A-8117-47F504AFE215}" type="pres">
      <dgm:prSet presAssocID="{9398DC7E-9BE8-4A61-B610-B41239A3D09C}" presName="background" presStyleLbl="node0" presStyleIdx="1" presStyleCnt="3"/>
      <dgm:spPr/>
    </dgm:pt>
    <dgm:pt modelId="{4DEE678B-ADC3-DB43-9623-5ABC32AC29E0}" type="pres">
      <dgm:prSet presAssocID="{9398DC7E-9BE8-4A61-B610-B41239A3D09C}" presName="text" presStyleLbl="fgAcc0" presStyleIdx="1" presStyleCnt="3">
        <dgm:presLayoutVars>
          <dgm:chPref val="3"/>
        </dgm:presLayoutVars>
      </dgm:prSet>
      <dgm:spPr/>
    </dgm:pt>
    <dgm:pt modelId="{8F324F22-47BE-9A43-B4EC-A7756953175D}" type="pres">
      <dgm:prSet presAssocID="{9398DC7E-9BE8-4A61-B610-B41239A3D09C}" presName="hierChild2" presStyleCnt="0"/>
      <dgm:spPr/>
    </dgm:pt>
    <dgm:pt modelId="{E88AD464-041F-0E43-A2C6-21C2127A02EB}" type="pres">
      <dgm:prSet presAssocID="{CC8DC744-D1AA-4A67-8147-7082F0120180}" presName="hierRoot1" presStyleCnt="0"/>
      <dgm:spPr/>
    </dgm:pt>
    <dgm:pt modelId="{DFCE2DB4-08F6-3243-8609-923BBF3AA2C0}" type="pres">
      <dgm:prSet presAssocID="{CC8DC744-D1AA-4A67-8147-7082F0120180}" presName="composite" presStyleCnt="0"/>
      <dgm:spPr/>
    </dgm:pt>
    <dgm:pt modelId="{C3AA79FF-28E6-684C-BCFD-125224DFCCE8}" type="pres">
      <dgm:prSet presAssocID="{CC8DC744-D1AA-4A67-8147-7082F0120180}" presName="background" presStyleLbl="node0" presStyleIdx="2" presStyleCnt="3"/>
      <dgm:spPr/>
    </dgm:pt>
    <dgm:pt modelId="{D599E0E9-20EF-7B4F-B34E-140C1AC2FA98}" type="pres">
      <dgm:prSet presAssocID="{CC8DC744-D1AA-4A67-8147-7082F0120180}" presName="text" presStyleLbl="fgAcc0" presStyleIdx="2" presStyleCnt="3">
        <dgm:presLayoutVars>
          <dgm:chPref val="3"/>
        </dgm:presLayoutVars>
      </dgm:prSet>
      <dgm:spPr/>
    </dgm:pt>
    <dgm:pt modelId="{9D88C09F-ADFD-7748-90B2-C50E46D34AC4}" type="pres">
      <dgm:prSet presAssocID="{CC8DC744-D1AA-4A67-8147-7082F0120180}" presName="hierChild2" presStyleCnt="0"/>
      <dgm:spPr/>
    </dgm:pt>
  </dgm:ptLst>
  <dgm:cxnLst>
    <dgm:cxn modelId="{33A6AF00-88ED-7E46-AC21-ABA0ACDD809A}" type="presOf" srcId="{A8231240-10DA-4B9C-8B0A-E61A88D7D9B1}" destId="{99800F04-BFDF-774C-A919-3CDA26D5F2C8}" srcOrd="0" destOrd="0" presId="urn:microsoft.com/office/officeart/2005/8/layout/hierarchy1"/>
    <dgm:cxn modelId="{85E20C1D-6AA8-4EED-B95C-A29938A34358}" srcId="{A8231240-10DA-4B9C-8B0A-E61A88D7D9B1}" destId="{CC8DC744-D1AA-4A67-8147-7082F0120180}" srcOrd="2" destOrd="0" parTransId="{7FE28A71-9370-4011-9B75-D117A48742CC}" sibTransId="{2171F4FD-E445-4B0C-851F-1E04A2143F21}"/>
    <dgm:cxn modelId="{3DCAC827-1DB6-B74B-A93D-CC085A94A901}" type="presOf" srcId="{CC8DC744-D1AA-4A67-8147-7082F0120180}" destId="{D599E0E9-20EF-7B4F-B34E-140C1AC2FA98}" srcOrd="0" destOrd="0" presId="urn:microsoft.com/office/officeart/2005/8/layout/hierarchy1"/>
    <dgm:cxn modelId="{C9A3FF2C-90E1-4F9A-A5AF-62D7CA583635}" srcId="{A8231240-10DA-4B9C-8B0A-E61A88D7D9B1}" destId="{89E4C503-3222-4EE3-B88F-041C6D8B085A}" srcOrd="0" destOrd="0" parTransId="{4D24E51F-B7E2-4B8C-AE68-2C9551761531}" sibTransId="{34BBBC49-38BD-4ADE-9D58-C61DB022A6FF}"/>
    <dgm:cxn modelId="{71BB2D77-7E3B-714B-9714-7EC23D5CBD02}" type="presOf" srcId="{89E4C503-3222-4EE3-B88F-041C6D8B085A}" destId="{355A884F-1D35-8A41-9BDF-F7F3D913CF24}" srcOrd="0" destOrd="0" presId="urn:microsoft.com/office/officeart/2005/8/layout/hierarchy1"/>
    <dgm:cxn modelId="{FA4E6093-148E-5B4E-A914-DCD58391E48C}" type="presOf" srcId="{9398DC7E-9BE8-4A61-B610-B41239A3D09C}" destId="{4DEE678B-ADC3-DB43-9623-5ABC32AC29E0}" srcOrd="0" destOrd="0" presId="urn:microsoft.com/office/officeart/2005/8/layout/hierarchy1"/>
    <dgm:cxn modelId="{5C49D4EF-CCF8-454E-9DE8-31844B23418C}" srcId="{A8231240-10DA-4B9C-8B0A-E61A88D7D9B1}" destId="{9398DC7E-9BE8-4A61-B610-B41239A3D09C}" srcOrd="1" destOrd="0" parTransId="{0AA1833F-CFDC-4A8B-801A-4E71E709B1FE}" sibTransId="{B65F3273-37F8-4831-AA3C-C5E1721554F9}"/>
    <dgm:cxn modelId="{92CCB12B-1F20-224B-BA68-BF7F8BDF2F9A}" type="presParOf" srcId="{99800F04-BFDF-774C-A919-3CDA26D5F2C8}" destId="{FEFDB9AF-9AF9-B04E-B07D-C412052F4A25}" srcOrd="0" destOrd="0" presId="urn:microsoft.com/office/officeart/2005/8/layout/hierarchy1"/>
    <dgm:cxn modelId="{A3B675A9-ADAC-8440-A454-14518632F814}" type="presParOf" srcId="{FEFDB9AF-9AF9-B04E-B07D-C412052F4A25}" destId="{AF05D53A-8FDB-B945-A0E7-06DD43AB4EA9}" srcOrd="0" destOrd="0" presId="urn:microsoft.com/office/officeart/2005/8/layout/hierarchy1"/>
    <dgm:cxn modelId="{E8E551A0-1DC0-1A4C-AC7F-A06E0B31E3AC}" type="presParOf" srcId="{AF05D53A-8FDB-B945-A0E7-06DD43AB4EA9}" destId="{E83DD3F5-2CA0-5048-99D1-63F77867B33B}" srcOrd="0" destOrd="0" presId="urn:microsoft.com/office/officeart/2005/8/layout/hierarchy1"/>
    <dgm:cxn modelId="{98578419-8B27-3145-ACD2-5D6D333F1450}" type="presParOf" srcId="{AF05D53A-8FDB-B945-A0E7-06DD43AB4EA9}" destId="{355A884F-1D35-8A41-9BDF-F7F3D913CF24}" srcOrd="1" destOrd="0" presId="urn:microsoft.com/office/officeart/2005/8/layout/hierarchy1"/>
    <dgm:cxn modelId="{B18EA0F7-CC38-6341-B8CF-1C7F941F88F9}" type="presParOf" srcId="{FEFDB9AF-9AF9-B04E-B07D-C412052F4A25}" destId="{E8293899-D5DB-5F46-B331-E2AD9762A6C2}" srcOrd="1" destOrd="0" presId="urn:microsoft.com/office/officeart/2005/8/layout/hierarchy1"/>
    <dgm:cxn modelId="{A2DD4459-4BFE-7E47-BAA4-15EB2F87569D}" type="presParOf" srcId="{99800F04-BFDF-774C-A919-3CDA26D5F2C8}" destId="{4352F67C-0BFB-A849-9A52-8363C92455D3}" srcOrd="1" destOrd="0" presId="urn:microsoft.com/office/officeart/2005/8/layout/hierarchy1"/>
    <dgm:cxn modelId="{8CB6D71C-0C88-2947-AD4A-E6D4071416C2}" type="presParOf" srcId="{4352F67C-0BFB-A849-9A52-8363C92455D3}" destId="{385D9703-D122-8448-857B-D12653E723BC}" srcOrd="0" destOrd="0" presId="urn:microsoft.com/office/officeart/2005/8/layout/hierarchy1"/>
    <dgm:cxn modelId="{8255AFE2-C787-D341-BB4E-F4889031C2B5}" type="presParOf" srcId="{385D9703-D122-8448-857B-D12653E723BC}" destId="{B47593C6-73CF-504A-8117-47F504AFE215}" srcOrd="0" destOrd="0" presId="urn:microsoft.com/office/officeart/2005/8/layout/hierarchy1"/>
    <dgm:cxn modelId="{54E066C7-3AFE-B94D-B95B-C92AC9AD40C5}" type="presParOf" srcId="{385D9703-D122-8448-857B-D12653E723BC}" destId="{4DEE678B-ADC3-DB43-9623-5ABC32AC29E0}" srcOrd="1" destOrd="0" presId="urn:microsoft.com/office/officeart/2005/8/layout/hierarchy1"/>
    <dgm:cxn modelId="{78FB9522-8038-7741-A477-E55FCFB38EAB}" type="presParOf" srcId="{4352F67C-0BFB-A849-9A52-8363C92455D3}" destId="{8F324F22-47BE-9A43-B4EC-A7756953175D}" srcOrd="1" destOrd="0" presId="urn:microsoft.com/office/officeart/2005/8/layout/hierarchy1"/>
    <dgm:cxn modelId="{C0A1F03D-7765-E04E-BA1A-5703BBB55384}" type="presParOf" srcId="{99800F04-BFDF-774C-A919-3CDA26D5F2C8}" destId="{E88AD464-041F-0E43-A2C6-21C2127A02EB}" srcOrd="2" destOrd="0" presId="urn:microsoft.com/office/officeart/2005/8/layout/hierarchy1"/>
    <dgm:cxn modelId="{FD277A23-2F87-3F4C-9D8F-51B8DCC8A699}" type="presParOf" srcId="{E88AD464-041F-0E43-A2C6-21C2127A02EB}" destId="{DFCE2DB4-08F6-3243-8609-923BBF3AA2C0}" srcOrd="0" destOrd="0" presId="urn:microsoft.com/office/officeart/2005/8/layout/hierarchy1"/>
    <dgm:cxn modelId="{AAAE8D0E-FBAF-734D-9B27-F808A80CBFBE}" type="presParOf" srcId="{DFCE2DB4-08F6-3243-8609-923BBF3AA2C0}" destId="{C3AA79FF-28E6-684C-BCFD-125224DFCCE8}" srcOrd="0" destOrd="0" presId="urn:microsoft.com/office/officeart/2005/8/layout/hierarchy1"/>
    <dgm:cxn modelId="{3CBD193E-C4A0-BD4E-A8CF-D48DEAC4AE53}" type="presParOf" srcId="{DFCE2DB4-08F6-3243-8609-923BBF3AA2C0}" destId="{D599E0E9-20EF-7B4F-B34E-140C1AC2FA98}" srcOrd="1" destOrd="0" presId="urn:microsoft.com/office/officeart/2005/8/layout/hierarchy1"/>
    <dgm:cxn modelId="{D1097D42-46C3-674B-A25A-C592A0FB16CD}" type="presParOf" srcId="{E88AD464-041F-0E43-A2C6-21C2127A02EB}" destId="{9D88C09F-ADFD-7748-90B2-C50E46D34AC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BCF60A-CCE6-412D-8B3B-A685E847FE8A}" type="doc">
      <dgm:prSet loTypeId="urn:microsoft.com/office/officeart/2005/8/layout/list1" loCatId="list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B5C6A950-78D1-4E59-B4F2-B45399FD5D29}">
      <dgm:prSet/>
      <dgm:spPr/>
      <dgm:t>
        <a:bodyPr/>
        <a:lstStyle/>
        <a:p>
          <a:r>
            <a:rPr lang="en-US" b="1" i="1"/>
            <a:t>Training Process:</a:t>
          </a:r>
          <a:endParaRPr lang="en-US"/>
        </a:p>
      </dgm:t>
    </dgm:pt>
    <dgm:pt modelId="{AD84F690-305D-41DC-899A-3E8AB6730841}" type="parTrans" cxnId="{CF31C0A4-5F62-4866-8C53-D253E49C125B}">
      <dgm:prSet/>
      <dgm:spPr/>
      <dgm:t>
        <a:bodyPr/>
        <a:lstStyle/>
        <a:p>
          <a:endParaRPr lang="en-US"/>
        </a:p>
      </dgm:t>
    </dgm:pt>
    <dgm:pt modelId="{92350E9A-7486-44CB-8794-CFD5ADED58C8}" type="sibTrans" cxnId="{CF31C0A4-5F62-4866-8C53-D253E49C125B}">
      <dgm:prSet/>
      <dgm:spPr/>
      <dgm:t>
        <a:bodyPr/>
        <a:lstStyle/>
        <a:p>
          <a:endParaRPr lang="en-US"/>
        </a:p>
      </dgm:t>
    </dgm:pt>
    <dgm:pt modelId="{978D8307-7E9D-426D-9E68-A97DC3C6C582}">
      <dgm:prSet/>
      <dgm:spPr/>
      <dgm:t>
        <a:bodyPr/>
        <a:lstStyle/>
        <a:p>
          <a:r>
            <a:rPr lang="en-US"/>
            <a:t>CLIP embeddings aligned with VAE’s latent space.</a:t>
          </a:r>
        </a:p>
      </dgm:t>
    </dgm:pt>
    <dgm:pt modelId="{E5C435E6-22AA-4CC7-BCC3-44EAE21A0A2D}" type="parTrans" cxnId="{34E6486A-634C-4FC4-B980-09316DF1EDCF}">
      <dgm:prSet/>
      <dgm:spPr/>
      <dgm:t>
        <a:bodyPr/>
        <a:lstStyle/>
        <a:p>
          <a:endParaRPr lang="en-US"/>
        </a:p>
      </dgm:t>
    </dgm:pt>
    <dgm:pt modelId="{62F11955-6B00-4F45-B999-604B26300734}" type="sibTrans" cxnId="{34E6486A-634C-4FC4-B980-09316DF1EDCF}">
      <dgm:prSet/>
      <dgm:spPr/>
      <dgm:t>
        <a:bodyPr/>
        <a:lstStyle/>
        <a:p>
          <a:endParaRPr lang="en-US"/>
        </a:p>
      </dgm:t>
    </dgm:pt>
    <dgm:pt modelId="{3E74A2FF-AFD9-43E9-8A3A-D46B52DFD4F3}">
      <dgm:prSet/>
      <dgm:spPr/>
      <dgm:t>
        <a:bodyPr/>
        <a:lstStyle/>
        <a:p>
          <a:r>
            <a:rPr lang="en-US" dirty="0"/>
            <a:t>U-Net optimized for high-fidelity image reconstruction.</a:t>
          </a:r>
          <a:br>
            <a:rPr lang="en-US" dirty="0"/>
          </a:br>
          <a:endParaRPr lang="en-US" dirty="0"/>
        </a:p>
      </dgm:t>
    </dgm:pt>
    <dgm:pt modelId="{35B558DB-7048-48F7-9164-27698684A0C1}" type="parTrans" cxnId="{A4234F4C-5E4C-438F-A6ED-B1820A9CAA6B}">
      <dgm:prSet/>
      <dgm:spPr/>
      <dgm:t>
        <a:bodyPr/>
        <a:lstStyle/>
        <a:p>
          <a:endParaRPr lang="en-US"/>
        </a:p>
      </dgm:t>
    </dgm:pt>
    <dgm:pt modelId="{4D462733-0D4D-488F-9843-76B72530BF5C}" type="sibTrans" cxnId="{A4234F4C-5E4C-438F-A6ED-B1820A9CAA6B}">
      <dgm:prSet/>
      <dgm:spPr/>
      <dgm:t>
        <a:bodyPr/>
        <a:lstStyle/>
        <a:p>
          <a:endParaRPr lang="en-US"/>
        </a:p>
      </dgm:t>
    </dgm:pt>
    <dgm:pt modelId="{B86A6352-3B77-4A3D-8745-99CC2914CD54}">
      <dgm:prSet/>
      <dgm:spPr/>
      <dgm:t>
        <a:bodyPr/>
        <a:lstStyle/>
        <a:p>
          <a:r>
            <a:rPr lang="en-US" b="1" i="1"/>
            <a:t>Fine-Tuning Details:</a:t>
          </a:r>
          <a:endParaRPr lang="en-US"/>
        </a:p>
      </dgm:t>
    </dgm:pt>
    <dgm:pt modelId="{CFDBABE4-C0BA-427D-AC30-9F9469DBA570}" type="parTrans" cxnId="{CA08EEA6-94E6-45A4-8217-59B865D782D6}">
      <dgm:prSet/>
      <dgm:spPr/>
      <dgm:t>
        <a:bodyPr/>
        <a:lstStyle/>
        <a:p>
          <a:endParaRPr lang="en-US"/>
        </a:p>
      </dgm:t>
    </dgm:pt>
    <dgm:pt modelId="{407AD1A2-642D-4F83-8FC1-F13045606D97}" type="sibTrans" cxnId="{CA08EEA6-94E6-45A4-8217-59B865D782D6}">
      <dgm:prSet/>
      <dgm:spPr/>
      <dgm:t>
        <a:bodyPr/>
        <a:lstStyle/>
        <a:p>
          <a:endParaRPr lang="en-US"/>
        </a:p>
      </dgm:t>
    </dgm:pt>
    <dgm:pt modelId="{4F1DF24A-2652-4074-A741-617FC04F93AD}">
      <dgm:prSet/>
      <dgm:spPr/>
      <dgm:t>
        <a:bodyPr/>
        <a:lstStyle/>
        <a:p>
          <a:r>
            <a:rPr lang="en-US" u="sng" dirty="0"/>
            <a:t>DataLoader</a:t>
          </a:r>
          <a:r>
            <a:rPr lang="en-US" dirty="0"/>
            <a:t>: A DataLoader with image-caption pairs is used for training, with images and captions tokenized and batched for efficient processing.</a:t>
          </a:r>
        </a:p>
      </dgm:t>
    </dgm:pt>
    <dgm:pt modelId="{6AD2DA7F-143D-4A3B-8FEA-80C3116B3943}" type="parTrans" cxnId="{856AE6C1-F231-4E00-82E6-AC6A43CC3B43}">
      <dgm:prSet/>
      <dgm:spPr/>
      <dgm:t>
        <a:bodyPr/>
        <a:lstStyle/>
        <a:p>
          <a:endParaRPr lang="en-US"/>
        </a:p>
      </dgm:t>
    </dgm:pt>
    <dgm:pt modelId="{75A2C69E-C22F-40CD-A05A-5BF48F6D4F03}" type="sibTrans" cxnId="{856AE6C1-F231-4E00-82E6-AC6A43CC3B43}">
      <dgm:prSet/>
      <dgm:spPr/>
      <dgm:t>
        <a:bodyPr/>
        <a:lstStyle/>
        <a:p>
          <a:endParaRPr lang="en-US"/>
        </a:p>
      </dgm:t>
    </dgm:pt>
    <dgm:pt modelId="{C422E4F6-26F4-46B2-976F-423C914D4D38}">
      <dgm:prSet/>
      <dgm:spPr/>
      <dgm:t>
        <a:bodyPr/>
        <a:lstStyle/>
        <a:p>
          <a:r>
            <a:rPr lang="en-US" u="sng" dirty="0"/>
            <a:t>Model and Training</a:t>
          </a:r>
          <a:r>
            <a:rPr lang="en-US" dirty="0"/>
            <a:t>: The model is fine-tuned using </a:t>
          </a:r>
          <a:r>
            <a:rPr lang="en-US" b="0" dirty="0"/>
            <a:t>AdamW</a:t>
          </a:r>
          <a:r>
            <a:rPr lang="en-US" dirty="0"/>
            <a:t> optimizer and cross-entropy loss, computing alignment between image and text embeddings.</a:t>
          </a:r>
        </a:p>
      </dgm:t>
    </dgm:pt>
    <dgm:pt modelId="{7A51405A-3C6D-482A-91C2-BA995F8C9589}" type="parTrans" cxnId="{90630294-8EA8-49EB-805E-39FCE81D0FDA}">
      <dgm:prSet/>
      <dgm:spPr/>
      <dgm:t>
        <a:bodyPr/>
        <a:lstStyle/>
        <a:p>
          <a:endParaRPr lang="en-US"/>
        </a:p>
      </dgm:t>
    </dgm:pt>
    <dgm:pt modelId="{5ED081F8-EE3D-4162-8BDC-890A3D28B48C}" type="sibTrans" cxnId="{90630294-8EA8-49EB-805E-39FCE81D0FDA}">
      <dgm:prSet/>
      <dgm:spPr/>
      <dgm:t>
        <a:bodyPr/>
        <a:lstStyle/>
        <a:p>
          <a:endParaRPr lang="en-US"/>
        </a:p>
      </dgm:t>
    </dgm:pt>
    <dgm:pt modelId="{D704D506-343A-4F05-81FC-5A0C863EC382}">
      <dgm:prSet/>
      <dgm:spPr/>
      <dgm:t>
        <a:bodyPr/>
        <a:lstStyle/>
        <a:p>
          <a:r>
            <a:rPr lang="en-US" u="sng" dirty="0"/>
            <a:t>Training Loop</a:t>
          </a:r>
          <a:r>
            <a:rPr lang="en-US" dirty="0"/>
            <a:t>: Each epoch includes forward passes, loss computation, backpropagation, and weight updates, with average epoch loss logged for monitoring.</a:t>
          </a:r>
        </a:p>
      </dgm:t>
    </dgm:pt>
    <dgm:pt modelId="{2A5B9462-E848-46A5-A9F0-36D217682A6C}" type="parTrans" cxnId="{2E2E59E7-82C5-4A76-8E4D-12670BF92632}">
      <dgm:prSet/>
      <dgm:spPr/>
      <dgm:t>
        <a:bodyPr/>
        <a:lstStyle/>
        <a:p>
          <a:endParaRPr lang="en-US"/>
        </a:p>
      </dgm:t>
    </dgm:pt>
    <dgm:pt modelId="{C85BD094-54A2-4C35-AD2E-C5B50EAA4810}" type="sibTrans" cxnId="{2E2E59E7-82C5-4A76-8E4D-12670BF92632}">
      <dgm:prSet/>
      <dgm:spPr/>
      <dgm:t>
        <a:bodyPr/>
        <a:lstStyle/>
        <a:p>
          <a:endParaRPr lang="en-US"/>
        </a:p>
      </dgm:t>
    </dgm:pt>
    <dgm:pt modelId="{87EFA94E-1906-4743-82B7-07418C981119}" type="pres">
      <dgm:prSet presAssocID="{1BBCF60A-CCE6-412D-8B3B-A685E847FE8A}" presName="linear" presStyleCnt="0">
        <dgm:presLayoutVars>
          <dgm:dir/>
          <dgm:animLvl val="lvl"/>
          <dgm:resizeHandles val="exact"/>
        </dgm:presLayoutVars>
      </dgm:prSet>
      <dgm:spPr/>
    </dgm:pt>
    <dgm:pt modelId="{2F12F0FE-334B-8A43-97E7-EB25500BBD7A}" type="pres">
      <dgm:prSet presAssocID="{B5C6A950-78D1-4E59-B4F2-B45399FD5D29}" presName="parentLin" presStyleCnt="0"/>
      <dgm:spPr/>
    </dgm:pt>
    <dgm:pt modelId="{BC15A4A4-C906-8449-8C64-E603A28C872E}" type="pres">
      <dgm:prSet presAssocID="{B5C6A950-78D1-4E59-B4F2-B45399FD5D29}" presName="parentLeftMargin" presStyleLbl="node1" presStyleIdx="0" presStyleCnt="2"/>
      <dgm:spPr/>
    </dgm:pt>
    <dgm:pt modelId="{7CEA052A-9BA2-A948-9AB0-F1C030F323D5}" type="pres">
      <dgm:prSet presAssocID="{B5C6A950-78D1-4E59-B4F2-B45399FD5D2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E272C5A-D876-9045-BD14-A7E14413B46A}" type="pres">
      <dgm:prSet presAssocID="{B5C6A950-78D1-4E59-B4F2-B45399FD5D29}" presName="negativeSpace" presStyleCnt="0"/>
      <dgm:spPr/>
    </dgm:pt>
    <dgm:pt modelId="{F4F0D810-2A68-0E42-BADC-F36377C2090C}" type="pres">
      <dgm:prSet presAssocID="{B5C6A950-78D1-4E59-B4F2-B45399FD5D29}" presName="childText" presStyleLbl="conFgAcc1" presStyleIdx="0" presStyleCnt="2">
        <dgm:presLayoutVars>
          <dgm:bulletEnabled val="1"/>
        </dgm:presLayoutVars>
      </dgm:prSet>
      <dgm:spPr/>
    </dgm:pt>
    <dgm:pt modelId="{3408F242-C940-BF42-8BC5-D26799AA98F3}" type="pres">
      <dgm:prSet presAssocID="{92350E9A-7486-44CB-8794-CFD5ADED58C8}" presName="spaceBetweenRectangles" presStyleCnt="0"/>
      <dgm:spPr/>
    </dgm:pt>
    <dgm:pt modelId="{B3F07AF3-AE2B-8E40-983E-029713A23C7E}" type="pres">
      <dgm:prSet presAssocID="{B86A6352-3B77-4A3D-8745-99CC2914CD54}" presName="parentLin" presStyleCnt="0"/>
      <dgm:spPr/>
    </dgm:pt>
    <dgm:pt modelId="{F0DA30C0-4354-FD49-BF31-8F90B9EA6525}" type="pres">
      <dgm:prSet presAssocID="{B86A6352-3B77-4A3D-8745-99CC2914CD54}" presName="parentLeftMargin" presStyleLbl="node1" presStyleIdx="0" presStyleCnt="2"/>
      <dgm:spPr/>
    </dgm:pt>
    <dgm:pt modelId="{182440E5-9F6C-7F47-AEF4-0A1D9F8FCC22}" type="pres">
      <dgm:prSet presAssocID="{B86A6352-3B77-4A3D-8745-99CC2914CD5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4705A95-D597-F848-BBB1-31121F400C6C}" type="pres">
      <dgm:prSet presAssocID="{B86A6352-3B77-4A3D-8745-99CC2914CD54}" presName="negativeSpace" presStyleCnt="0"/>
      <dgm:spPr/>
    </dgm:pt>
    <dgm:pt modelId="{A4D095C7-235B-3C4E-B220-F1BA442B0E6B}" type="pres">
      <dgm:prSet presAssocID="{B86A6352-3B77-4A3D-8745-99CC2914CD5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0E67FA02-4398-834B-B8A0-85D2A5A84825}" type="presOf" srcId="{D704D506-343A-4F05-81FC-5A0C863EC382}" destId="{A4D095C7-235B-3C4E-B220-F1BA442B0E6B}" srcOrd="0" destOrd="2" presId="urn:microsoft.com/office/officeart/2005/8/layout/list1"/>
    <dgm:cxn modelId="{292C992F-A40C-BE41-A4D6-A5AD0BF85488}" type="presOf" srcId="{4F1DF24A-2652-4074-A741-617FC04F93AD}" destId="{A4D095C7-235B-3C4E-B220-F1BA442B0E6B}" srcOrd="0" destOrd="0" presId="urn:microsoft.com/office/officeart/2005/8/layout/list1"/>
    <dgm:cxn modelId="{4C55F346-F9D7-9E46-892D-17441874BEBB}" type="presOf" srcId="{978D8307-7E9D-426D-9E68-A97DC3C6C582}" destId="{F4F0D810-2A68-0E42-BADC-F36377C2090C}" srcOrd="0" destOrd="0" presId="urn:microsoft.com/office/officeart/2005/8/layout/list1"/>
    <dgm:cxn modelId="{A4234F4C-5E4C-438F-A6ED-B1820A9CAA6B}" srcId="{B5C6A950-78D1-4E59-B4F2-B45399FD5D29}" destId="{3E74A2FF-AFD9-43E9-8A3A-D46B52DFD4F3}" srcOrd="1" destOrd="0" parTransId="{35B558DB-7048-48F7-9164-27698684A0C1}" sibTransId="{4D462733-0D4D-488F-9843-76B72530BF5C}"/>
    <dgm:cxn modelId="{1B209250-B80B-8C49-AC62-23DB84BC0E32}" type="presOf" srcId="{C422E4F6-26F4-46B2-976F-423C914D4D38}" destId="{A4D095C7-235B-3C4E-B220-F1BA442B0E6B}" srcOrd="0" destOrd="1" presId="urn:microsoft.com/office/officeart/2005/8/layout/list1"/>
    <dgm:cxn modelId="{34E6486A-634C-4FC4-B980-09316DF1EDCF}" srcId="{B5C6A950-78D1-4E59-B4F2-B45399FD5D29}" destId="{978D8307-7E9D-426D-9E68-A97DC3C6C582}" srcOrd="0" destOrd="0" parTransId="{E5C435E6-22AA-4CC7-BCC3-44EAE21A0A2D}" sibTransId="{62F11955-6B00-4F45-B999-604B26300734}"/>
    <dgm:cxn modelId="{5A58EB72-FE83-5341-8B3C-4B970A96B418}" type="presOf" srcId="{B86A6352-3B77-4A3D-8745-99CC2914CD54}" destId="{F0DA30C0-4354-FD49-BF31-8F90B9EA6525}" srcOrd="0" destOrd="0" presId="urn:microsoft.com/office/officeart/2005/8/layout/list1"/>
    <dgm:cxn modelId="{1371D481-A0D3-1541-9F9A-062EDEE318A2}" type="presOf" srcId="{B86A6352-3B77-4A3D-8745-99CC2914CD54}" destId="{182440E5-9F6C-7F47-AEF4-0A1D9F8FCC22}" srcOrd="1" destOrd="0" presId="urn:microsoft.com/office/officeart/2005/8/layout/list1"/>
    <dgm:cxn modelId="{3916998A-3549-EB4E-99B7-6537F8A04DC8}" type="presOf" srcId="{B5C6A950-78D1-4E59-B4F2-B45399FD5D29}" destId="{7CEA052A-9BA2-A948-9AB0-F1C030F323D5}" srcOrd="1" destOrd="0" presId="urn:microsoft.com/office/officeart/2005/8/layout/list1"/>
    <dgm:cxn modelId="{C32AD08E-C8CF-0C48-9DBB-454C33B3D557}" type="presOf" srcId="{B5C6A950-78D1-4E59-B4F2-B45399FD5D29}" destId="{BC15A4A4-C906-8449-8C64-E603A28C872E}" srcOrd="0" destOrd="0" presId="urn:microsoft.com/office/officeart/2005/8/layout/list1"/>
    <dgm:cxn modelId="{90630294-8EA8-49EB-805E-39FCE81D0FDA}" srcId="{B86A6352-3B77-4A3D-8745-99CC2914CD54}" destId="{C422E4F6-26F4-46B2-976F-423C914D4D38}" srcOrd="1" destOrd="0" parTransId="{7A51405A-3C6D-482A-91C2-BA995F8C9589}" sibTransId="{5ED081F8-EE3D-4162-8BDC-890A3D28B48C}"/>
    <dgm:cxn modelId="{CF31C0A4-5F62-4866-8C53-D253E49C125B}" srcId="{1BBCF60A-CCE6-412D-8B3B-A685E847FE8A}" destId="{B5C6A950-78D1-4E59-B4F2-B45399FD5D29}" srcOrd="0" destOrd="0" parTransId="{AD84F690-305D-41DC-899A-3E8AB6730841}" sibTransId="{92350E9A-7486-44CB-8794-CFD5ADED58C8}"/>
    <dgm:cxn modelId="{CA08EEA6-94E6-45A4-8217-59B865D782D6}" srcId="{1BBCF60A-CCE6-412D-8B3B-A685E847FE8A}" destId="{B86A6352-3B77-4A3D-8745-99CC2914CD54}" srcOrd="1" destOrd="0" parTransId="{CFDBABE4-C0BA-427D-AC30-9F9469DBA570}" sibTransId="{407AD1A2-642D-4F83-8FC1-F13045606D97}"/>
    <dgm:cxn modelId="{DFA69AA9-D6EA-6143-BF88-4ADAFF20E015}" type="presOf" srcId="{1BBCF60A-CCE6-412D-8B3B-A685E847FE8A}" destId="{87EFA94E-1906-4743-82B7-07418C981119}" srcOrd="0" destOrd="0" presId="urn:microsoft.com/office/officeart/2005/8/layout/list1"/>
    <dgm:cxn modelId="{856AE6C1-F231-4E00-82E6-AC6A43CC3B43}" srcId="{B86A6352-3B77-4A3D-8745-99CC2914CD54}" destId="{4F1DF24A-2652-4074-A741-617FC04F93AD}" srcOrd="0" destOrd="0" parTransId="{6AD2DA7F-143D-4A3B-8FEA-80C3116B3943}" sibTransId="{75A2C69E-C22F-40CD-A05A-5BF48F6D4F03}"/>
    <dgm:cxn modelId="{2E2E59E7-82C5-4A76-8E4D-12670BF92632}" srcId="{B86A6352-3B77-4A3D-8745-99CC2914CD54}" destId="{D704D506-343A-4F05-81FC-5A0C863EC382}" srcOrd="2" destOrd="0" parTransId="{2A5B9462-E848-46A5-A9F0-36D217682A6C}" sibTransId="{C85BD094-54A2-4C35-AD2E-C5B50EAA4810}"/>
    <dgm:cxn modelId="{9C7C83FE-8EED-D943-93D1-F12EC22DDBA3}" type="presOf" srcId="{3E74A2FF-AFD9-43E9-8A3A-D46B52DFD4F3}" destId="{F4F0D810-2A68-0E42-BADC-F36377C2090C}" srcOrd="0" destOrd="1" presId="urn:microsoft.com/office/officeart/2005/8/layout/list1"/>
    <dgm:cxn modelId="{8E99B557-B2D4-944B-858C-960171389761}" type="presParOf" srcId="{87EFA94E-1906-4743-82B7-07418C981119}" destId="{2F12F0FE-334B-8A43-97E7-EB25500BBD7A}" srcOrd="0" destOrd="0" presId="urn:microsoft.com/office/officeart/2005/8/layout/list1"/>
    <dgm:cxn modelId="{DA4A79BE-E35E-8D41-9022-F971769C6F66}" type="presParOf" srcId="{2F12F0FE-334B-8A43-97E7-EB25500BBD7A}" destId="{BC15A4A4-C906-8449-8C64-E603A28C872E}" srcOrd="0" destOrd="0" presId="urn:microsoft.com/office/officeart/2005/8/layout/list1"/>
    <dgm:cxn modelId="{806A7EED-EBBF-8E40-B9F2-4E51F94F2DE7}" type="presParOf" srcId="{2F12F0FE-334B-8A43-97E7-EB25500BBD7A}" destId="{7CEA052A-9BA2-A948-9AB0-F1C030F323D5}" srcOrd="1" destOrd="0" presId="urn:microsoft.com/office/officeart/2005/8/layout/list1"/>
    <dgm:cxn modelId="{61B0667D-B5CF-EA4F-8D6A-5F2B65D87C48}" type="presParOf" srcId="{87EFA94E-1906-4743-82B7-07418C981119}" destId="{9E272C5A-D876-9045-BD14-A7E14413B46A}" srcOrd="1" destOrd="0" presId="urn:microsoft.com/office/officeart/2005/8/layout/list1"/>
    <dgm:cxn modelId="{CFC852A6-202C-824A-8048-AE7514A83B80}" type="presParOf" srcId="{87EFA94E-1906-4743-82B7-07418C981119}" destId="{F4F0D810-2A68-0E42-BADC-F36377C2090C}" srcOrd="2" destOrd="0" presId="urn:microsoft.com/office/officeart/2005/8/layout/list1"/>
    <dgm:cxn modelId="{E3FB261F-0F9A-8941-8B62-081B65D1D241}" type="presParOf" srcId="{87EFA94E-1906-4743-82B7-07418C981119}" destId="{3408F242-C940-BF42-8BC5-D26799AA98F3}" srcOrd="3" destOrd="0" presId="urn:microsoft.com/office/officeart/2005/8/layout/list1"/>
    <dgm:cxn modelId="{FC5611EB-3286-6B42-810B-070F7092D628}" type="presParOf" srcId="{87EFA94E-1906-4743-82B7-07418C981119}" destId="{B3F07AF3-AE2B-8E40-983E-029713A23C7E}" srcOrd="4" destOrd="0" presId="urn:microsoft.com/office/officeart/2005/8/layout/list1"/>
    <dgm:cxn modelId="{8242FE23-4EE3-A44A-BFB3-929A26E76D4E}" type="presParOf" srcId="{B3F07AF3-AE2B-8E40-983E-029713A23C7E}" destId="{F0DA30C0-4354-FD49-BF31-8F90B9EA6525}" srcOrd="0" destOrd="0" presId="urn:microsoft.com/office/officeart/2005/8/layout/list1"/>
    <dgm:cxn modelId="{F8DFF70F-2D2C-C149-B94E-ABD8AFF7A2B0}" type="presParOf" srcId="{B3F07AF3-AE2B-8E40-983E-029713A23C7E}" destId="{182440E5-9F6C-7F47-AEF4-0A1D9F8FCC22}" srcOrd="1" destOrd="0" presId="urn:microsoft.com/office/officeart/2005/8/layout/list1"/>
    <dgm:cxn modelId="{5F9DFD27-0195-FE44-A719-24D90E390885}" type="presParOf" srcId="{87EFA94E-1906-4743-82B7-07418C981119}" destId="{84705A95-D597-F848-BBB1-31121F400C6C}" srcOrd="5" destOrd="0" presId="urn:microsoft.com/office/officeart/2005/8/layout/list1"/>
    <dgm:cxn modelId="{2235956F-19CC-B342-8148-438FEB1FBF1F}" type="presParOf" srcId="{87EFA94E-1906-4743-82B7-07418C981119}" destId="{A4D095C7-235B-3C4E-B220-F1BA442B0E6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4D60288-E732-40BA-A5FB-8CCFFBC64DA3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2E6AE06-D30F-4170-B1B9-8B8216B86C43}">
      <dgm:prSet/>
      <dgm:spPr/>
      <dgm:t>
        <a:bodyPr/>
        <a:lstStyle/>
        <a:p>
          <a:pPr>
            <a:defRPr b="1"/>
          </a:pPr>
          <a:r>
            <a:rPr lang="en-US" b="1" i="1"/>
            <a:t>Challenges</a:t>
          </a:r>
          <a:r>
            <a:rPr lang="en-US" i="1"/>
            <a:t>:</a:t>
          </a:r>
          <a:endParaRPr lang="en-US"/>
        </a:p>
      </dgm:t>
    </dgm:pt>
    <dgm:pt modelId="{B0498415-C21F-4F0B-BFDF-7B0ED3CC7F83}" type="parTrans" cxnId="{CD95BAF5-7174-4838-841E-6297A7D4A3CB}">
      <dgm:prSet/>
      <dgm:spPr/>
      <dgm:t>
        <a:bodyPr/>
        <a:lstStyle/>
        <a:p>
          <a:endParaRPr lang="en-US"/>
        </a:p>
      </dgm:t>
    </dgm:pt>
    <dgm:pt modelId="{8B3AD3BB-EE49-47D7-8138-90FD92829E16}" type="sibTrans" cxnId="{CD95BAF5-7174-4838-841E-6297A7D4A3CB}">
      <dgm:prSet/>
      <dgm:spPr/>
      <dgm:t>
        <a:bodyPr/>
        <a:lstStyle/>
        <a:p>
          <a:endParaRPr lang="en-US"/>
        </a:p>
      </dgm:t>
    </dgm:pt>
    <dgm:pt modelId="{1D334FC6-3BC4-495F-ABB9-7D6BDEF4C111}">
      <dgm:prSet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en-US" b="1" dirty="0"/>
            <a:t>Balancing Text-Image Alignment</a:t>
          </a:r>
          <a:r>
            <a:rPr lang="en-US" dirty="0"/>
            <a:t>: Ensuring the model maintains semantic consistency between text and image embeddings while adapting to specific datasets.</a:t>
          </a:r>
        </a:p>
      </dgm:t>
    </dgm:pt>
    <dgm:pt modelId="{D54B0FBE-B8C7-4B3E-AB5D-7083DD83A62F}" type="parTrans" cxnId="{75285CCF-12FF-4417-AC73-E6E76B81A888}">
      <dgm:prSet/>
      <dgm:spPr/>
      <dgm:t>
        <a:bodyPr/>
        <a:lstStyle/>
        <a:p>
          <a:endParaRPr lang="en-US"/>
        </a:p>
      </dgm:t>
    </dgm:pt>
    <dgm:pt modelId="{737BFD18-F25B-4F13-9981-A3B9036A36DF}" type="sibTrans" cxnId="{75285CCF-12FF-4417-AC73-E6E76B81A888}">
      <dgm:prSet/>
      <dgm:spPr/>
      <dgm:t>
        <a:bodyPr/>
        <a:lstStyle/>
        <a:p>
          <a:endParaRPr lang="en-US"/>
        </a:p>
      </dgm:t>
    </dgm:pt>
    <dgm:pt modelId="{AF13B1E5-FD01-4252-90C8-7065AA8FE62A}">
      <dgm:prSet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en-US" b="1" dirty="0"/>
            <a:t>Overfitting Risks</a:t>
          </a:r>
          <a:r>
            <a:rPr lang="en-US" dirty="0"/>
            <a:t>: Fine-tuning on small or domain-specific datasets may lead to loss of generalization.</a:t>
          </a:r>
        </a:p>
      </dgm:t>
    </dgm:pt>
    <dgm:pt modelId="{A0893FDF-D7C2-4B65-BEEE-5C532BC1EA59}" type="parTrans" cxnId="{C520CDE7-A3D4-4EDA-8F9F-4430499BD240}">
      <dgm:prSet/>
      <dgm:spPr/>
      <dgm:t>
        <a:bodyPr/>
        <a:lstStyle/>
        <a:p>
          <a:endParaRPr lang="en-US"/>
        </a:p>
      </dgm:t>
    </dgm:pt>
    <dgm:pt modelId="{050C25A5-E742-466A-ACA8-88CDFD55A6EA}" type="sibTrans" cxnId="{C520CDE7-A3D4-4EDA-8F9F-4430499BD240}">
      <dgm:prSet/>
      <dgm:spPr/>
      <dgm:t>
        <a:bodyPr/>
        <a:lstStyle/>
        <a:p>
          <a:endParaRPr lang="en-US"/>
        </a:p>
      </dgm:t>
    </dgm:pt>
    <dgm:pt modelId="{10B17670-6B11-439A-AE5E-BBD94A9D8551}">
      <dgm:prSet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en-US" b="1" dirty="0"/>
            <a:t>Computational Overheads</a:t>
          </a:r>
          <a:r>
            <a:rPr lang="en-US" dirty="0"/>
            <a:t>: High resource demands for training, particularly when working with large image and text embeddings.</a:t>
          </a:r>
        </a:p>
      </dgm:t>
    </dgm:pt>
    <dgm:pt modelId="{FDF16653-4CE8-4C00-8DDB-2F4B150CC48D}" type="parTrans" cxnId="{B5B92D32-D914-4199-9003-44926016265F}">
      <dgm:prSet/>
      <dgm:spPr/>
      <dgm:t>
        <a:bodyPr/>
        <a:lstStyle/>
        <a:p>
          <a:endParaRPr lang="en-US"/>
        </a:p>
      </dgm:t>
    </dgm:pt>
    <dgm:pt modelId="{89360DA5-1260-42B4-8450-03C7AC9DC7AA}" type="sibTrans" cxnId="{B5B92D32-D914-4199-9003-44926016265F}">
      <dgm:prSet/>
      <dgm:spPr/>
      <dgm:t>
        <a:bodyPr/>
        <a:lstStyle/>
        <a:p>
          <a:endParaRPr lang="en-US"/>
        </a:p>
      </dgm:t>
    </dgm:pt>
    <dgm:pt modelId="{3A33D81F-D0C3-4332-8AEF-C47CFAEC5A6A}">
      <dgm:prSet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en-US" b="1" dirty="0"/>
            <a:t>Data Imbalance</a:t>
          </a:r>
          <a:r>
            <a:rPr lang="en-US" dirty="0"/>
            <a:t>: Misalignment due to biased or insufficiently diverse datasets.</a:t>
          </a:r>
          <a:br>
            <a:rPr lang="en-US" dirty="0"/>
          </a:br>
          <a:endParaRPr lang="en-US" dirty="0"/>
        </a:p>
      </dgm:t>
    </dgm:pt>
    <dgm:pt modelId="{283C8252-6CB3-4FBD-BBB7-A8ACB2825D35}" type="parTrans" cxnId="{313482AD-F756-4468-A33B-7E3FD8C326A6}">
      <dgm:prSet/>
      <dgm:spPr/>
      <dgm:t>
        <a:bodyPr/>
        <a:lstStyle/>
        <a:p>
          <a:endParaRPr lang="en-US"/>
        </a:p>
      </dgm:t>
    </dgm:pt>
    <dgm:pt modelId="{41445A12-3CE9-4940-98D7-549B77E43121}" type="sibTrans" cxnId="{313482AD-F756-4468-A33B-7E3FD8C326A6}">
      <dgm:prSet/>
      <dgm:spPr/>
      <dgm:t>
        <a:bodyPr/>
        <a:lstStyle/>
        <a:p>
          <a:endParaRPr lang="en-US"/>
        </a:p>
      </dgm:t>
    </dgm:pt>
    <dgm:pt modelId="{2DFC4E95-EC04-4636-8253-39F6185AA69A}">
      <dgm:prSet/>
      <dgm:spPr/>
      <dgm:t>
        <a:bodyPr/>
        <a:lstStyle/>
        <a:p>
          <a:pPr>
            <a:defRPr b="1"/>
          </a:pPr>
          <a:r>
            <a:rPr lang="en-US" b="1" i="1"/>
            <a:t>Observations</a:t>
          </a:r>
          <a:r>
            <a:rPr lang="en-US" i="1"/>
            <a:t>:	</a:t>
          </a:r>
          <a:endParaRPr lang="en-US"/>
        </a:p>
      </dgm:t>
    </dgm:pt>
    <dgm:pt modelId="{2EB8B00C-E01C-433F-836B-8FECCAEB30B3}" type="parTrans" cxnId="{9109E8F3-1989-4BCB-8029-C127917F9703}">
      <dgm:prSet/>
      <dgm:spPr/>
      <dgm:t>
        <a:bodyPr/>
        <a:lstStyle/>
        <a:p>
          <a:endParaRPr lang="en-US"/>
        </a:p>
      </dgm:t>
    </dgm:pt>
    <dgm:pt modelId="{777C3F51-E368-41CD-986E-3FA31FE2AF6F}" type="sibTrans" cxnId="{9109E8F3-1989-4BCB-8029-C127917F9703}">
      <dgm:prSet/>
      <dgm:spPr/>
      <dgm:t>
        <a:bodyPr/>
        <a:lstStyle/>
        <a:p>
          <a:endParaRPr lang="en-US"/>
        </a:p>
      </dgm:t>
    </dgm:pt>
    <dgm:pt modelId="{16DD62D9-503B-4DEE-A8D7-6F41A6024F98}">
      <dgm:prSet/>
      <dgm:spPr/>
      <dgm:t>
        <a:bodyPr/>
        <a:lstStyle/>
        <a:p>
          <a:r>
            <a:rPr lang="en-US" b="1"/>
            <a:t>Improved Relevance</a:t>
          </a:r>
          <a:r>
            <a:rPr lang="en-US"/>
            <a:t>: Fine-tuning enhances the model’s ability to generate images closely aligned with domain-specific text prompts.</a:t>
          </a:r>
        </a:p>
      </dgm:t>
    </dgm:pt>
    <dgm:pt modelId="{0FAB1C0D-3059-4CCA-BCB4-83B9142401B6}" type="parTrans" cxnId="{706CED00-1A82-4E10-887A-B8EEB45B4A86}">
      <dgm:prSet/>
      <dgm:spPr/>
      <dgm:t>
        <a:bodyPr/>
        <a:lstStyle/>
        <a:p>
          <a:endParaRPr lang="en-US"/>
        </a:p>
      </dgm:t>
    </dgm:pt>
    <dgm:pt modelId="{79FDDA43-D55E-4A4E-A5B9-25BFAEF00AFB}" type="sibTrans" cxnId="{706CED00-1A82-4E10-887A-B8EEB45B4A86}">
      <dgm:prSet/>
      <dgm:spPr/>
      <dgm:t>
        <a:bodyPr/>
        <a:lstStyle/>
        <a:p>
          <a:endParaRPr lang="en-US"/>
        </a:p>
      </dgm:t>
    </dgm:pt>
    <dgm:pt modelId="{6D8844BF-C8A2-4A8B-A620-B77151F33B55}">
      <dgm:prSet/>
      <dgm:spPr/>
      <dgm:t>
        <a:bodyPr/>
        <a:lstStyle/>
        <a:p>
          <a:r>
            <a:rPr lang="en-US" b="1"/>
            <a:t>Trade-Offs</a:t>
          </a:r>
          <a:r>
            <a:rPr lang="en-US"/>
            <a:t>: Specialized fine-tuning improves domain performance but might reduce general text-to-image versatility.</a:t>
          </a:r>
        </a:p>
      </dgm:t>
    </dgm:pt>
    <dgm:pt modelId="{0F1B0EFB-2383-45B3-89DA-2CA4D9039C63}" type="parTrans" cxnId="{E3298501-1155-49BF-8AFA-CD0EB4230176}">
      <dgm:prSet/>
      <dgm:spPr/>
      <dgm:t>
        <a:bodyPr/>
        <a:lstStyle/>
        <a:p>
          <a:endParaRPr lang="en-US"/>
        </a:p>
      </dgm:t>
    </dgm:pt>
    <dgm:pt modelId="{2DD02156-CF71-4881-8238-55101FE1DFFC}" type="sibTrans" cxnId="{E3298501-1155-49BF-8AFA-CD0EB4230176}">
      <dgm:prSet/>
      <dgm:spPr/>
      <dgm:t>
        <a:bodyPr/>
        <a:lstStyle/>
        <a:p>
          <a:endParaRPr lang="en-US"/>
        </a:p>
      </dgm:t>
    </dgm:pt>
    <dgm:pt modelId="{680A7D3B-FB0A-4F73-88C5-5816A2A7D65C}">
      <dgm:prSet/>
      <dgm:spPr/>
      <dgm:t>
        <a:bodyPr/>
        <a:lstStyle/>
        <a:p>
          <a:r>
            <a:rPr lang="en-US" b="1"/>
            <a:t>Importance of Preprocessing</a:t>
          </a:r>
          <a:r>
            <a:rPr lang="en-US"/>
            <a:t>: Effective text tokenization and dataset preparation significantly impact fine-tuning success.</a:t>
          </a:r>
        </a:p>
      </dgm:t>
    </dgm:pt>
    <dgm:pt modelId="{CEFB7589-84F4-41F5-8DBF-6079A9DB6D1D}" type="parTrans" cxnId="{894E5968-7549-43D2-9A8D-2676B496F8EA}">
      <dgm:prSet/>
      <dgm:spPr/>
      <dgm:t>
        <a:bodyPr/>
        <a:lstStyle/>
        <a:p>
          <a:endParaRPr lang="en-US"/>
        </a:p>
      </dgm:t>
    </dgm:pt>
    <dgm:pt modelId="{B46012C7-2960-4056-816D-8FF03582274C}" type="sibTrans" cxnId="{894E5968-7549-43D2-9A8D-2676B496F8EA}">
      <dgm:prSet/>
      <dgm:spPr/>
      <dgm:t>
        <a:bodyPr/>
        <a:lstStyle/>
        <a:p>
          <a:endParaRPr lang="en-US"/>
        </a:p>
      </dgm:t>
    </dgm:pt>
    <dgm:pt modelId="{D0F0F9B6-374D-7B4E-8B4E-AC487E459294}" type="pres">
      <dgm:prSet presAssocID="{94D60288-E732-40BA-A5FB-8CCFFBC64DA3}" presName="Name0" presStyleCnt="0">
        <dgm:presLayoutVars>
          <dgm:dir/>
          <dgm:animLvl val="lvl"/>
          <dgm:resizeHandles val="exact"/>
        </dgm:presLayoutVars>
      </dgm:prSet>
      <dgm:spPr/>
    </dgm:pt>
    <dgm:pt modelId="{85D44F5F-FF4E-7040-8155-7137A5766E65}" type="pres">
      <dgm:prSet presAssocID="{2DFC4E95-EC04-4636-8253-39F6185AA69A}" presName="boxAndChildren" presStyleCnt="0"/>
      <dgm:spPr/>
    </dgm:pt>
    <dgm:pt modelId="{554B29DD-B1B9-9347-AB0E-A8DC7FD2E8F5}" type="pres">
      <dgm:prSet presAssocID="{2DFC4E95-EC04-4636-8253-39F6185AA69A}" presName="parentTextBox" presStyleLbl="alignNode1" presStyleIdx="0" presStyleCnt="2"/>
      <dgm:spPr/>
    </dgm:pt>
    <dgm:pt modelId="{3E95E60A-71AF-FF48-8918-AA868FA1A415}" type="pres">
      <dgm:prSet presAssocID="{2DFC4E95-EC04-4636-8253-39F6185AA69A}" presName="descendantBox" presStyleLbl="bgAccFollowNode1" presStyleIdx="0" presStyleCnt="2"/>
      <dgm:spPr/>
    </dgm:pt>
    <dgm:pt modelId="{8F0CF079-DBEF-5A42-944E-A4FADD62CE59}" type="pres">
      <dgm:prSet presAssocID="{8B3AD3BB-EE49-47D7-8138-90FD92829E16}" presName="sp" presStyleCnt="0"/>
      <dgm:spPr/>
    </dgm:pt>
    <dgm:pt modelId="{70F6320C-EA3C-D84E-9FAD-F530DDE565DD}" type="pres">
      <dgm:prSet presAssocID="{22E6AE06-D30F-4170-B1B9-8B8216B86C43}" presName="arrowAndChildren" presStyleCnt="0"/>
      <dgm:spPr/>
    </dgm:pt>
    <dgm:pt modelId="{8AC4E6CA-51DE-CA47-AFE9-CB4DE39199F3}" type="pres">
      <dgm:prSet presAssocID="{22E6AE06-D30F-4170-B1B9-8B8216B86C43}" presName="parentTextArrow" presStyleLbl="node1" presStyleIdx="0" presStyleCnt="0"/>
      <dgm:spPr/>
    </dgm:pt>
    <dgm:pt modelId="{16AA6FCD-0C3E-C441-ADEC-94D5EAE91468}" type="pres">
      <dgm:prSet presAssocID="{22E6AE06-D30F-4170-B1B9-8B8216B86C43}" presName="arrow" presStyleLbl="alignNode1" presStyleIdx="1" presStyleCnt="2"/>
      <dgm:spPr/>
    </dgm:pt>
    <dgm:pt modelId="{F7D3477D-9B2C-F44D-A7CE-B9392D227F9D}" type="pres">
      <dgm:prSet presAssocID="{22E6AE06-D30F-4170-B1B9-8B8216B86C43}" presName="descendantArrow" presStyleLbl="bgAccFollowNode1" presStyleIdx="1" presStyleCnt="2" custLinFactNeighborY="-542"/>
      <dgm:spPr/>
    </dgm:pt>
  </dgm:ptLst>
  <dgm:cxnLst>
    <dgm:cxn modelId="{706CED00-1A82-4E10-887A-B8EEB45B4A86}" srcId="{2DFC4E95-EC04-4636-8253-39F6185AA69A}" destId="{16DD62D9-503B-4DEE-A8D7-6F41A6024F98}" srcOrd="0" destOrd="0" parTransId="{0FAB1C0D-3059-4CCA-BCB4-83B9142401B6}" sibTransId="{79FDDA43-D55E-4A4E-A5B9-25BFAEF00AFB}"/>
    <dgm:cxn modelId="{E3298501-1155-49BF-8AFA-CD0EB4230176}" srcId="{2DFC4E95-EC04-4636-8253-39F6185AA69A}" destId="{6D8844BF-C8A2-4A8B-A620-B77151F33B55}" srcOrd="1" destOrd="0" parTransId="{0F1B0EFB-2383-45B3-89DA-2CA4D9039C63}" sibTransId="{2DD02156-CF71-4881-8238-55101FE1DFFC}"/>
    <dgm:cxn modelId="{8EEAF514-737B-8046-8D8C-8BE0EF6C5A94}" type="presOf" srcId="{6D8844BF-C8A2-4A8B-A620-B77151F33B55}" destId="{3E95E60A-71AF-FF48-8918-AA868FA1A415}" srcOrd="0" destOrd="1" presId="urn:microsoft.com/office/officeart/2016/7/layout/VerticalDownArrowProcess"/>
    <dgm:cxn modelId="{8D24EE18-337B-0444-AF69-4E8D959EDBB5}" type="presOf" srcId="{3A33D81F-D0C3-4332-8AEF-C47CFAEC5A6A}" destId="{F7D3477D-9B2C-F44D-A7CE-B9392D227F9D}" srcOrd="0" destOrd="3" presId="urn:microsoft.com/office/officeart/2016/7/layout/VerticalDownArrowProcess"/>
    <dgm:cxn modelId="{D924131D-115A-004F-9874-2D27C7C6EA34}" type="presOf" srcId="{10B17670-6B11-439A-AE5E-BBD94A9D8551}" destId="{F7D3477D-9B2C-F44D-A7CE-B9392D227F9D}" srcOrd="0" destOrd="2" presId="urn:microsoft.com/office/officeart/2016/7/layout/VerticalDownArrowProcess"/>
    <dgm:cxn modelId="{85ED3A20-FBC3-B042-A152-70A98253E93F}" type="presOf" srcId="{AF13B1E5-FD01-4252-90C8-7065AA8FE62A}" destId="{F7D3477D-9B2C-F44D-A7CE-B9392D227F9D}" srcOrd="0" destOrd="1" presId="urn:microsoft.com/office/officeart/2016/7/layout/VerticalDownArrowProcess"/>
    <dgm:cxn modelId="{5CB4CB2E-21F3-1F4D-A9A8-0570E02340AB}" type="presOf" srcId="{2DFC4E95-EC04-4636-8253-39F6185AA69A}" destId="{554B29DD-B1B9-9347-AB0E-A8DC7FD2E8F5}" srcOrd="0" destOrd="0" presId="urn:microsoft.com/office/officeart/2016/7/layout/VerticalDownArrowProcess"/>
    <dgm:cxn modelId="{B5B92D32-D914-4199-9003-44926016265F}" srcId="{22E6AE06-D30F-4170-B1B9-8B8216B86C43}" destId="{10B17670-6B11-439A-AE5E-BBD94A9D8551}" srcOrd="2" destOrd="0" parTransId="{FDF16653-4CE8-4C00-8DDB-2F4B150CC48D}" sibTransId="{89360DA5-1260-42B4-8450-03C7AC9DC7AA}"/>
    <dgm:cxn modelId="{41A94F3F-0582-264C-980C-EE34E5533E49}" type="presOf" srcId="{94D60288-E732-40BA-A5FB-8CCFFBC64DA3}" destId="{D0F0F9B6-374D-7B4E-8B4E-AC487E459294}" srcOrd="0" destOrd="0" presId="urn:microsoft.com/office/officeart/2016/7/layout/VerticalDownArrowProcess"/>
    <dgm:cxn modelId="{DB907148-5F43-7448-8C0A-DE44CB5D479D}" type="presOf" srcId="{1D334FC6-3BC4-495F-ABB9-7D6BDEF4C111}" destId="{F7D3477D-9B2C-F44D-A7CE-B9392D227F9D}" srcOrd="0" destOrd="0" presId="urn:microsoft.com/office/officeart/2016/7/layout/VerticalDownArrowProcess"/>
    <dgm:cxn modelId="{C72FD75A-8EF6-5C43-8A7A-6E2B6238ABF6}" type="presOf" srcId="{22E6AE06-D30F-4170-B1B9-8B8216B86C43}" destId="{16AA6FCD-0C3E-C441-ADEC-94D5EAE91468}" srcOrd="1" destOrd="0" presId="urn:microsoft.com/office/officeart/2016/7/layout/VerticalDownArrowProcess"/>
    <dgm:cxn modelId="{5FA0F762-8A92-1448-A460-B86D28DD125F}" type="presOf" srcId="{16DD62D9-503B-4DEE-A8D7-6F41A6024F98}" destId="{3E95E60A-71AF-FF48-8918-AA868FA1A415}" srcOrd="0" destOrd="0" presId="urn:microsoft.com/office/officeart/2016/7/layout/VerticalDownArrowProcess"/>
    <dgm:cxn modelId="{894E5968-7549-43D2-9A8D-2676B496F8EA}" srcId="{2DFC4E95-EC04-4636-8253-39F6185AA69A}" destId="{680A7D3B-FB0A-4F73-88C5-5816A2A7D65C}" srcOrd="2" destOrd="0" parTransId="{CEFB7589-84F4-41F5-8DBF-6079A9DB6D1D}" sibTransId="{B46012C7-2960-4056-816D-8FF03582274C}"/>
    <dgm:cxn modelId="{313482AD-F756-4468-A33B-7E3FD8C326A6}" srcId="{22E6AE06-D30F-4170-B1B9-8B8216B86C43}" destId="{3A33D81F-D0C3-4332-8AEF-C47CFAEC5A6A}" srcOrd="3" destOrd="0" parTransId="{283C8252-6CB3-4FBD-BBB7-A8ACB2825D35}" sibTransId="{41445A12-3CE9-4940-98D7-549B77E43121}"/>
    <dgm:cxn modelId="{75285CCF-12FF-4417-AC73-E6E76B81A888}" srcId="{22E6AE06-D30F-4170-B1B9-8B8216B86C43}" destId="{1D334FC6-3BC4-495F-ABB9-7D6BDEF4C111}" srcOrd="0" destOrd="0" parTransId="{D54B0FBE-B8C7-4B3E-AB5D-7083DD83A62F}" sibTransId="{737BFD18-F25B-4F13-9981-A3B9036A36DF}"/>
    <dgm:cxn modelId="{C520CDE7-A3D4-4EDA-8F9F-4430499BD240}" srcId="{22E6AE06-D30F-4170-B1B9-8B8216B86C43}" destId="{AF13B1E5-FD01-4252-90C8-7065AA8FE62A}" srcOrd="1" destOrd="0" parTransId="{A0893FDF-D7C2-4B65-BEEE-5C532BC1EA59}" sibTransId="{050C25A5-E742-466A-ACA8-88CDFD55A6EA}"/>
    <dgm:cxn modelId="{09E7F0F0-F6EC-E44C-81EB-FED31A443492}" type="presOf" srcId="{680A7D3B-FB0A-4F73-88C5-5816A2A7D65C}" destId="{3E95E60A-71AF-FF48-8918-AA868FA1A415}" srcOrd="0" destOrd="2" presId="urn:microsoft.com/office/officeart/2016/7/layout/VerticalDownArrowProcess"/>
    <dgm:cxn modelId="{9109E8F3-1989-4BCB-8029-C127917F9703}" srcId="{94D60288-E732-40BA-A5FB-8CCFFBC64DA3}" destId="{2DFC4E95-EC04-4636-8253-39F6185AA69A}" srcOrd="1" destOrd="0" parTransId="{2EB8B00C-E01C-433F-836B-8FECCAEB30B3}" sibTransId="{777C3F51-E368-41CD-986E-3FA31FE2AF6F}"/>
    <dgm:cxn modelId="{CD95BAF5-7174-4838-841E-6297A7D4A3CB}" srcId="{94D60288-E732-40BA-A5FB-8CCFFBC64DA3}" destId="{22E6AE06-D30F-4170-B1B9-8B8216B86C43}" srcOrd="0" destOrd="0" parTransId="{B0498415-C21F-4F0B-BFDF-7B0ED3CC7F83}" sibTransId="{8B3AD3BB-EE49-47D7-8138-90FD92829E16}"/>
    <dgm:cxn modelId="{22EB11FE-1255-C54F-A794-0AD3A4468013}" type="presOf" srcId="{22E6AE06-D30F-4170-B1B9-8B8216B86C43}" destId="{8AC4E6CA-51DE-CA47-AFE9-CB4DE39199F3}" srcOrd="0" destOrd="0" presId="urn:microsoft.com/office/officeart/2016/7/layout/VerticalDownArrowProcess"/>
    <dgm:cxn modelId="{0F1A32FC-F25E-1D44-85EB-D17D03012BC4}" type="presParOf" srcId="{D0F0F9B6-374D-7B4E-8B4E-AC487E459294}" destId="{85D44F5F-FF4E-7040-8155-7137A5766E65}" srcOrd="0" destOrd="0" presId="urn:microsoft.com/office/officeart/2016/7/layout/VerticalDownArrowProcess"/>
    <dgm:cxn modelId="{1FE1A153-A9C4-E040-B974-E34298CD1F14}" type="presParOf" srcId="{85D44F5F-FF4E-7040-8155-7137A5766E65}" destId="{554B29DD-B1B9-9347-AB0E-A8DC7FD2E8F5}" srcOrd="0" destOrd="0" presId="urn:microsoft.com/office/officeart/2016/7/layout/VerticalDownArrowProcess"/>
    <dgm:cxn modelId="{1E56226E-34F6-8247-AA94-2309B828F301}" type="presParOf" srcId="{85D44F5F-FF4E-7040-8155-7137A5766E65}" destId="{3E95E60A-71AF-FF48-8918-AA868FA1A415}" srcOrd="1" destOrd="0" presId="urn:microsoft.com/office/officeart/2016/7/layout/VerticalDownArrowProcess"/>
    <dgm:cxn modelId="{AC6DBBB5-4AAC-FC43-83BE-98587C56D5C4}" type="presParOf" srcId="{D0F0F9B6-374D-7B4E-8B4E-AC487E459294}" destId="{8F0CF079-DBEF-5A42-944E-A4FADD62CE59}" srcOrd="1" destOrd="0" presId="urn:microsoft.com/office/officeart/2016/7/layout/VerticalDownArrowProcess"/>
    <dgm:cxn modelId="{525CE529-FF06-514E-A5CD-F0D741B09E81}" type="presParOf" srcId="{D0F0F9B6-374D-7B4E-8B4E-AC487E459294}" destId="{70F6320C-EA3C-D84E-9FAD-F530DDE565DD}" srcOrd="2" destOrd="0" presId="urn:microsoft.com/office/officeart/2016/7/layout/VerticalDownArrowProcess"/>
    <dgm:cxn modelId="{B24EDE6B-12EF-0A49-8353-251D43F50D29}" type="presParOf" srcId="{70F6320C-EA3C-D84E-9FAD-F530DDE565DD}" destId="{8AC4E6CA-51DE-CA47-AFE9-CB4DE39199F3}" srcOrd="0" destOrd="0" presId="urn:microsoft.com/office/officeart/2016/7/layout/VerticalDownArrowProcess"/>
    <dgm:cxn modelId="{935F87C3-C0A7-3744-8860-9DBCCB4607DE}" type="presParOf" srcId="{70F6320C-EA3C-D84E-9FAD-F530DDE565DD}" destId="{16AA6FCD-0C3E-C441-ADEC-94D5EAE91468}" srcOrd="1" destOrd="0" presId="urn:microsoft.com/office/officeart/2016/7/layout/VerticalDownArrowProcess"/>
    <dgm:cxn modelId="{BD226196-2E58-8E43-A9B4-A327B1729F2D}" type="presParOf" srcId="{70F6320C-EA3C-D84E-9FAD-F530DDE565DD}" destId="{F7D3477D-9B2C-F44D-A7CE-B9392D227F9D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32825F2-CAD6-4570-B2FB-18275B6FC9CC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C0D1682-C492-452E-8173-F33B0BA6262D}">
      <dgm:prSet/>
      <dgm:spPr/>
      <dgm:t>
        <a:bodyPr/>
        <a:lstStyle/>
        <a:p>
          <a:r>
            <a:rPr lang="en-US" b="1"/>
            <a:t>Potential Improvements</a:t>
          </a:r>
          <a:r>
            <a:rPr lang="en-US"/>
            <a:t>:</a:t>
          </a:r>
        </a:p>
      </dgm:t>
    </dgm:pt>
    <dgm:pt modelId="{1659AC96-07FA-4988-A4CE-6C61063A8E90}" type="parTrans" cxnId="{47759558-43ED-4D73-820C-2E379D76FD2B}">
      <dgm:prSet/>
      <dgm:spPr/>
      <dgm:t>
        <a:bodyPr/>
        <a:lstStyle/>
        <a:p>
          <a:endParaRPr lang="en-US"/>
        </a:p>
      </dgm:t>
    </dgm:pt>
    <dgm:pt modelId="{EC672CE6-79AB-4971-BA05-30BC0CE94EEB}" type="sibTrans" cxnId="{47759558-43ED-4D73-820C-2E379D76FD2B}">
      <dgm:prSet/>
      <dgm:spPr/>
      <dgm:t>
        <a:bodyPr/>
        <a:lstStyle/>
        <a:p>
          <a:endParaRPr lang="en-US"/>
        </a:p>
      </dgm:t>
    </dgm:pt>
    <dgm:pt modelId="{D548C244-5305-4789-B8CD-49C0008BB24E}">
      <dgm:prSet/>
      <dgm:spPr/>
      <dgm:t>
        <a:bodyPr/>
        <a:lstStyle/>
        <a:p>
          <a:r>
            <a:rPr lang="en-US"/>
            <a:t>Incorporating larger and more diverse datasets.</a:t>
          </a:r>
        </a:p>
      </dgm:t>
    </dgm:pt>
    <dgm:pt modelId="{1B81DDCC-44DC-47F1-B300-842E52081636}" type="parTrans" cxnId="{53EA79F4-9E29-4E28-A46C-BA5E84712715}">
      <dgm:prSet/>
      <dgm:spPr/>
      <dgm:t>
        <a:bodyPr/>
        <a:lstStyle/>
        <a:p>
          <a:endParaRPr lang="en-US"/>
        </a:p>
      </dgm:t>
    </dgm:pt>
    <dgm:pt modelId="{94B58D23-5F03-4E02-A9A7-FA16B22B5772}" type="sibTrans" cxnId="{53EA79F4-9E29-4E28-A46C-BA5E84712715}">
      <dgm:prSet/>
      <dgm:spPr/>
      <dgm:t>
        <a:bodyPr/>
        <a:lstStyle/>
        <a:p>
          <a:endParaRPr lang="en-US"/>
        </a:p>
      </dgm:t>
    </dgm:pt>
    <dgm:pt modelId="{3AB487B4-5233-48F0-8672-A912AD7A3CC0}">
      <dgm:prSet/>
      <dgm:spPr/>
      <dgm:t>
        <a:bodyPr/>
        <a:lstStyle/>
        <a:p>
          <a:r>
            <a:rPr lang="en-US"/>
            <a:t>Experimenting with different architectures for better alignment.</a:t>
          </a:r>
          <a:br>
            <a:rPr lang="en-US"/>
          </a:br>
          <a:endParaRPr lang="en-US"/>
        </a:p>
      </dgm:t>
    </dgm:pt>
    <dgm:pt modelId="{E2E4DC9B-0152-456E-AC6F-774C44FAC627}" type="parTrans" cxnId="{7747BA59-12D4-4CE2-8067-49CC33F847BD}">
      <dgm:prSet/>
      <dgm:spPr/>
      <dgm:t>
        <a:bodyPr/>
        <a:lstStyle/>
        <a:p>
          <a:endParaRPr lang="en-US"/>
        </a:p>
      </dgm:t>
    </dgm:pt>
    <dgm:pt modelId="{6CC662CD-FB9D-4BC1-B086-B6F61CD0C393}" type="sibTrans" cxnId="{7747BA59-12D4-4CE2-8067-49CC33F847BD}">
      <dgm:prSet/>
      <dgm:spPr/>
      <dgm:t>
        <a:bodyPr/>
        <a:lstStyle/>
        <a:p>
          <a:endParaRPr lang="en-US"/>
        </a:p>
      </dgm:t>
    </dgm:pt>
    <dgm:pt modelId="{574CCA53-253A-4629-8C98-DADC9BF1FDB0}">
      <dgm:prSet/>
      <dgm:spPr/>
      <dgm:t>
        <a:bodyPr/>
        <a:lstStyle/>
        <a:p>
          <a:r>
            <a:rPr lang="en-US" b="1"/>
            <a:t>Applications</a:t>
          </a:r>
          <a:r>
            <a:rPr lang="en-US"/>
            <a:t>:</a:t>
          </a:r>
        </a:p>
      </dgm:t>
    </dgm:pt>
    <dgm:pt modelId="{4E48F91B-D299-4EA2-9752-00C4C7F7C8B7}" type="parTrans" cxnId="{9E3C73BE-2939-4A12-8CA3-4ACC695C508B}">
      <dgm:prSet/>
      <dgm:spPr/>
      <dgm:t>
        <a:bodyPr/>
        <a:lstStyle/>
        <a:p>
          <a:endParaRPr lang="en-US"/>
        </a:p>
      </dgm:t>
    </dgm:pt>
    <dgm:pt modelId="{0C8C279C-0804-4C67-A6BC-83D6324647E8}" type="sibTrans" cxnId="{9E3C73BE-2939-4A12-8CA3-4ACC695C508B}">
      <dgm:prSet/>
      <dgm:spPr/>
      <dgm:t>
        <a:bodyPr/>
        <a:lstStyle/>
        <a:p>
          <a:endParaRPr lang="en-US"/>
        </a:p>
      </dgm:t>
    </dgm:pt>
    <dgm:pt modelId="{1FA948A5-F574-440C-A2BF-FB417A1D7BED}">
      <dgm:prSet/>
      <dgm:spPr/>
      <dgm:t>
        <a:bodyPr/>
        <a:lstStyle/>
        <a:p>
          <a:r>
            <a:rPr lang="en-US"/>
            <a:t>Polishing the model for Content creation, creative industries, and assistive tools.</a:t>
          </a:r>
        </a:p>
      </dgm:t>
    </dgm:pt>
    <dgm:pt modelId="{0A2EDF88-C92B-4A83-A7C2-81FB53094FC0}" type="parTrans" cxnId="{8B265F00-01C2-40CB-8FEB-5EBF8886C81B}">
      <dgm:prSet/>
      <dgm:spPr/>
      <dgm:t>
        <a:bodyPr/>
        <a:lstStyle/>
        <a:p>
          <a:endParaRPr lang="en-US"/>
        </a:p>
      </dgm:t>
    </dgm:pt>
    <dgm:pt modelId="{0367AC12-7241-4969-8222-04FC97F5DAE6}" type="sibTrans" cxnId="{8B265F00-01C2-40CB-8FEB-5EBF8886C81B}">
      <dgm:prSet/>
      <dgm:spPr/>
      <dgm:t>
        <a:bodyPr/>
        <a:lstStyle/>
        <a:p>
          <a:endParaRPr lang="en-US"/>
        </a:p>
      </dgm:t>
    </dgm:pt>
    <dgm:pt modelId="{774D68ED-377F-40AF-93A6-BCFA2AE14CF8}">
      <dgm:prSet/>
      <dgm:spPr/>
      <dgm:t>
        <a:bodyPr/>
        <a:lstStyle/>
        <a:p>
          <a:r>
            <a:rPr lang="en-US"/>
            <a:t>Integration into AR/VR systems.</a:t>
          </a:r>
        </a:p>
      </dgm:t>
    </dgm:pt>
    <dgm:pt modelId="{D2CE4785-503E-412F-B385-92977AD4FAA9}" type="parTrans" cxnId="{29EE2E80-32BD-414F-AB85-5B82F881A8FF}">
      <dgm:prSet/>
      <dgm:spPr/>
      <dgm:t>
        <a:bodyPr/>
        <a:lstStyle/>
        <a:p>
          <a:endParaRPr lang="en-US"/>
        </a:p>
      </dgm:t>
    </dgm:pt>
    <dgm:pt modelId="{A7BC76B1-666F-499B-8EAA-596389D6CE07}" type="sibTrans" cxnId="{29EE2E80-32BD-414F-AB85-5B82F881A8FF}">
      <dgm:prSet/>
      <dgm:spPr/>
      <dgm:t>
        <a:bodyPr/>
        <a:lstStyle/>
        <a:p>
          <a:endParaRPr lang="en-US"/>
        </a:p>
      </dgm:t>
    </dgm:pt>
    <dgm:pt modelId="{C2388A5D-7F65-BA41-95FD-D5036CDDD62E}" type="pres">
      <dgm:prSet presAssocID="{932825F2-CAD6-4570-B2FB-18275B6FC9CC}" presName="linear" presStyleCnt="0">
        <dgm:presLayoutVars>
          <dgm:animLvl val="lvl"/>
          <dgm:resizeHandles val="exact"/>
        </dgm:presLayoutVars>
      </dgm:prSet>
      <dgm:spPr/>
    </dgm:pt>
    <dgm:pt modelId="{DCC3432E-A9F5-1144-ABDD-38061DFFB1CB}" type="pres">
      <dgm:prSet presAssocID="{7C0D1682-C492-452E-8173-F33B0BA6262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F9307D8-9B68-2E48-BFD2-1D7E6DFF3B58}" type="pres">
      <dgm:prSet presAssocID="{7C0D1682-C492-452E-8173-F33B0BA6262D}" presName="childText" presStyleLbl="revTx" presStyleIdx="0" presStyleCnt="2">
        <dgm:presLayoutVars>
          <dgm:bulletEnabled val="1"/>
        </dgm:presLayoutVars>
      </dgm:prSet>
      <dgm:spPr/>
    </dgm:pt>
    <dgm:pt modelId="{7262FEF2-1ABA-D143-94E3-27CF0E22887E}" type="pres">
      <dgm:prSet presAssocID="{574CCA53-253A-4629-8C98-DADC9BF1FDB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FA93002-2DC1-DB4A-9C46-F1D24A1BE645}" type="pres">
      <dgm:prSet presAssocID="{574CCA53-253A-4629-8C98-DADC9BF1FDB0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8B265F00-01C2-40CB-8FEB-5EBF8886C81B}" srcId="{574CCA53-253A-4629-8C98-DADC9BF1FDB0}" destId="{1FA948A5-F574-440C-A2BF-FB417A1D7BED}" srcOrd="0" destOrd="0" parTransId="{0A2EDF88-C92B-4A83-A7C2-81FB53094FC0}" sibTransId="{0367AC12-7241-4969-8222-04FC97F5DAE6}"/>
    <dgm:cxn modelId="{1EA36649-6CD4-EE4E-A7E7-24931A5E7204}" type="presOf" srcId="{1FA948A5-F574-440C-A2BF-FB417A1D7BED}" destId="{BFA93002-2DC1-DB4A-9C46-F1D24A1BE645}" srcOrd="0" destOrd="0" presId="urn:microsoft.com/office/officeart/2005/8/layout/vList2"/>
    <dgm:cxn modelId="{CEEE5152-F3A1-2947-BAB5-7622D1EFF62F}" type="presOf" srcId="{932825F2-CAD6-4570-B2FB-18275B6FC9CC}" destId="{C2388A5D-7F65-BA41-95FD-D5036CDDD62E}" srcOrd="0" destOrd="0" presId="urn:microsoft.com/office/officeart/2005/8/layout/vList2"/>
    <dgm:cxn modelId="{47759558-43ED-4D73-820C-2E379D76FD2B}" srcId="{932825F2-CAD6-4570-B2FB-18275B6FC9CC}" destId="{7C0D1682-C492-452E-8173-F33B0BA6262D}" srcOrd="0" destOrd="0" parTransId="{1659AC96-07FA-4988-A4CE-6C61063A8E90}" sibTransId="{EC672CE6-79AB-4971-BA05-30BC0CE94EEB}"/>
    <dgm:cxn modelId="{7747BA59-12D4-4CE2-8067-49CC33F847BD}" srcId="{7C0D1682-C492-452E-8173-F33B0BA6262D}" destId="{3AB487B4-5233-48F0-8672-A912AD7A3CC0}" srcOrd="1" destOrd="0" parTransId="{E2E4DC9B-0152-456E-AC6F-774C44FAC627}" sibTransId="{6CC662CD-FB9D-4BC1-B086-B6F61CD0C393}"/>
    <dgm:cxn modelId="{46CA386F-026D-344E-BAC9-8733DA07C09B}" type="presOf" srcId="{D548C244-5305-4789-B8CD-49C0008BB24E}" destId="{7F9307D8-9B68-2E48-BFD2-1D7E6DFF3B58}" srcOrd="0" destOrd="0" presId="urn:microsoft.com/office/officeart/2005/8/layout/vList2"/>
    <dgm:cxn modelId="{29EE2E80-32BD-414F-AB85-5B82F881A8FF}" srcId="{574CCA53-253A-4629-8C98-DADC9BF1FDB0}" destId="{774D68ED-377F-40AF-93A6-BCFA2AE14CF8}" srcOrd="1" destOrd="0" parTransId="{D2CE4785-503E-412F-B385-92977AD4FAA9}" sibTransId="{A7BC76B1-666F-499B-8EAA-596389D6CE07}"/>
    <dgm:cxn modelId="{403F0D96-5D81-FB46-8D60-4EB43A53F1D8}" type="presOf" srcId="{3AB487B4-5233-48F0-8672-A912AD7A3CC0}" destId="{7F9307D8-9B68-2E48-BFD2-1D7E6DFF3B58}" srcOrd="0" destOrd="1" presId="urn:microsoft.com/office/officeart/2005/8/layout/vList2"/>
    <dgm:cxn modelId="{A8D442A9-A663-7F47-9D6D-AE178B202D9F}" type="presOf" srcId="{774D68ED-377F-40AF-93A6-BCFA2AE14CF8}" destId="{BFA93002-2DC1-DB4A-9C46-F1D24A1BE645}" srcOrd="0" destOrd="1" presId="urn:microsoft.com/office/officeart/2005/8/layout/vList2"/>
    <dgm:cxn modelId="{9E3C73BE-2939-4A12-8CA3-4ACC695C508B}" srcId="{932825F2-CAD6-4570-B2FB-18275B6FC9CC}" destId="{574CCA53-253A-4629-8C98-DADC9BF1FDB0}" srcOrd="1" destOrd="0" parTransId="{4E48F91B-D299-4EA2-9752-00C4C7F7C8B7}" sibTransId="{0C8C279C-0804-4C67-A6BC-83D6324647E8}"/>
    <dgm:cxn modelId="{6C9DBEC0-C28A-254D-BA0D-C72A20AECC11}" type="presOf" srcId="{574CCA53-253A-4629-8C98-DADC9BF1FDB0}" destId="{7262FEF2-1ABA-D143-94E3-27CF0E22887E}" srcOrd="0" destOrd="0" presId="urn:microsoft.com/office/officeart/2005/8/layout/vList2"/>
    <dgm:cxn modelId="{345281D9-334D-8E48-AC18-F6052DD27953}" type="presOf" srcId="{7C0D1682-C492-452E-8173-F33B0BA6262D}" destId="{DCC3432E-A9F5-1144-ABDD-38061DFFB1CB}" srcOrd="0" destOrd="0" presId="urn:microsoft.com/office/officeart/2005/8/layout/vList2"/>
    <dgm:cxn modelId="{53EA79F4-9E29-4E28-A46C-BA5E84712715}" srcId="{7C0D1682-C492-452E-8173-F33B0BA6262D}" destId="{D548C244-5305-4789-B8CD-49C0008BB24E}" srcOrd="0" destOrd="0" parTransId="{1B81DDCC-44DC-47F1-B300-842E52081636}" sibTransId="{94B58D23-5F03-4E02-A9A7-FA16B22B5772}"/>
    <dgm:cxn modelId="{AA6F6D76-CD06-DB49-A067-C80CA7E23FE1}" type="presParOf" srcId="{C2388A5D-7F65-BA41-95FD-D5036CDDD62E}" destId="{DCC3432E-A9F5-1144-ABDD-38061DFFB1CB}" srcOrd="0" destOrd="0" presId="urn:microsoft.com/office/officeart/2005/8/layout/vList2"/>
    <dgm:cxn modelId="{D3F383D6-35A5-6C4A-A694-B9287B81E3CF}" type="presParOf" srcId="{C2388A5D-7F65-BA41-95FD-D5036CDDD62E}" destId="{7F9307D8-9B68-2E48-BFD2-1D7E6DFF3B58}" srcOrd="1" destOrd="0" presId="urn:microsoft.com/office/officeart/2005/8/layout/vList2"/>
    <dgm:cxn modelId="{BEBF677B-C8D7-2B44-920F-845442BB9459}" type="presParOf" srcId="{C2388A5D-7F65-BA41-95FD-D5036CDDD62E}" destId="{7262FEF2-1ABA-D143-94E3-27CF0E22887E}" srcOrd="2" destOrd="0" presId="urn:microsoft.com/office/officeart/2005/8/layout/vList2"/>
    <dgm:cxn modelId="{C07DE771-8450-B449-A861-6B7BA82D1AF4}" type="presParOf" srcId="{C2388A5D-7F65-BA41-95FD-D5036CDDD62E}" destId="{BFA93002-2DC1-DB4A-9C46-F1D24A1BE645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3DD3F5-2CA0-5048-99D1-63F77867B33B}">
      <dsp:nvSpPr>
        <dsp:cNvPr id="0" name=""/>
        <dsp:cNvSpPr/>
      </dsp:nvSpPr>
      <dsp:spPr>
        <a:xfrm>
          <a:off x="0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5A884F-1D35-8A41-9BDF-F7F3D913CF24}">
      <dsp:nvSpPr>
        <dsp:cNvPr id="0" name=""/>
        <dsp:cNvSpPr/>
      </dsp:nvSpPr>
      <dsp:spPr>
        <a:xfrm>
          <a:off x="324326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High-Quality Outputs</a:t>
          </a:r>
          <a:r>
            <a:rPr lang="en-US" sz="1900" kern="1200"/>
            <a:t>: Generate detailed and realistic outputs, especially for images.</a:t>
          </a:r>
        </a:p>
      </dsp:txBody>
      <dsp:txXfrm>
        <a:off x="378614" y="886531"/>
        <a:ext cx="2810360" cy="1744948"/>
      </dsp:txXfrm>
    </dsp:sp>
    <dsp:sp modelId="{B47593C6-73CF-504A-8117-47F504AFE215}">
      <dsp:nvSpPr>
        <dsp:cNvPr id="0" name=""/>
        <dsp:cNvSpPr/>
      </dsp:nvSpPr>
      <dsp:spPr>
        <a:xfrm>
          <a:off x="3567588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EE678B-ADC3-DB43-9623-5ABC32AC29E0}">
      <dsp:nvSpPr>
        <dsp:cNvPr id="0" name=""/>
        <dsp:cNvSpPr/>
      </dsp:nvSpPr>
      <dsp:spPr>
        <a:xfrm>
          <a:off x="3891915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Stability</a:t>
          </a:r>
          <a:r>
            <a:rPr lang="en-US" sz="1900" kern="1200"/>
            <a:t>: Overcomes challenges faced by models like GANs (e.g., mode collapse).</a:t>
          </a:r>
        </a:p>
      </dsp:txBody>
      <dsp:txXfrm>
        <a:off x="3946203" y="886531"/>
        <a:ext cx="2810360" cy="1744948"/>
      </dsp:txXfrm>
    </dsp:sp>
    <dsp:sp modelId="{C3AA79FF-28E6-684C-BCFD-125224DFCCE8}">
      <dsp:nvSpPr>
        <dsp:cNvPr id="0" name=""/>
        <dsp:cNvSpPr/>
      </dsp:nvSpPr>
      <dsp:spPr>
        <a:xfrm>
          <a:off x="7135177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99E0E9-20EF-7B4F-B34E-140C1AC2FA98}">
      <dsp:nvSpPr>
        <dsp:cNvPr id="0" name=""/>
        <dsp:cNvSpPr/>
      </dsp:nvSpPr>
      <dsp:spPr>
        <a:xfrm>
          <a:off x="7459503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Flexibility</a:t>
          </a:r>
          <a:r>
            <a:rPr lang="en-US" sz="1900" kern="1200"/>
            <a:t>: Applicable to various domains, including image synthesis, audio generation, and text-to-image tasks.</a:t>
          </a:r>
        </a:p>
      </dsp:txBody>
      <dsp:txXfrm>
        <a:off x="7513791" y="886531"/>
        <a:ext cx="2810360" cy="17449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F0D810-2A68-0E42-BADC-F36377C2090C}">
      <dsp:nvSpPr>
        <dsp:cNvPr id="0" name=""/>
        <dsp:cNvSpPr/>
      </dsp:nvSpPr>
      <dsp:spPr>
        <a:xfrm>
          <a:off x="0" y="382620"/>
          <a:ext cx="6900512" cy="13765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95732" rIns="535556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CLIP embeddings aligned with VAE’s latent space.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U-Net optimized for high-fidelity image reconstruction.</a:t>
          </a:r>
          <a:br>
            <a:rPr lang="en-US" sz="1900" kern="1200" dirty="0"/>
          </a:br>
          <a:endParaRPr lang="en-US" sz="1900" kern="1200" dirty="0"/>
        </a:p>
      </dsp:txBody>
      <dsp:txXfrm>
        <a:off x="0" y="382620"/>
        <a:ext cx="6900512" cy="1376550"/>
      </dsp:txXfrm>
    </dsp:sp>
    <dsp:sp modelId="{7CEA052A-9BA2-A948-9AB0-F1C030F323D5}">
      <dsp:nvSpPr>
        <dsp:cNvPr id="0" name=""/>
        <dsp:cNvSpPr/>
      </dsp:nvSpPr>
      <dsp:spPr>
        <a:xfrm>
          <a:off x="345025" y="102180"/>
          <a:ext cx="4830358" cy="56087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/>
            <a:t>Training Process:</a:t>
          </a:r>
          <a:endParaRPr lang="en-US" sz="1900" kern="1200"/>
        </a:p>
      </dsp:txBody>
      <dsp:txXfrm>
        <a:off x="372405" y="129560"/>
        <a:ext cx="4775598" cy="506119"/>
      </dsp:txXfrm>
    </dsp:sp>
    <dsp:sp modelId="{A4D095C7-235B-3C4E-B220-F1BA442B0E6B}">
      <dsp:nvSpPr>
        <dsp:cNvPr id="0" name=""/>
        <dsp:cNvSpPr/>
      </dsp:nvSpPr>
      <dsp:spPr>
        <a:xfrm>
          <a:off x="0" y="2142210"/>
          <a:ext cx="6900512" cy="32917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95732" rIns="535556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u="sng" kern="1200" dirty="0"/>
            <a:t>DataLoader</a:t>
          </a:r>
          <a:r>
            <a:rPr lang="en-US" sz="1900" kern="1200" dirty="0"/>
            <a:t>: A DataLoader with image-caption pairs is used for training, with images and captions tokenized and batched for efficient processing.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u="sng" kern="1200" dirty="0"/>
            <a:t>Model and Training</a:t>
          </a:r>
          <a:r>
            <a:rPr lang="en-US" sz="1900" kern="1200" dirty="0"/>
            <a:t>: The model is fine-tuned using </a:t>
          </a:r>
          <a:r>
            <a:rPr lang="en-US" sz="1900" b="0" kern="1200" dirty="0"/>
            <a:t>AdamW</a:t>
          </a:r>
          <a:r>
            <a:rPr lang="en-US" sz="1900" kern="1200" dirty="0"/>
            <a:t> optimizer and cross-entropy loss, computing alignment between image and text embeddings.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u="sng" kern="1200" dirty="0"/>
            <a:t>Training Loop</a:t>
          </a:r>
          <a:r>
            <a:rPr lang="en-US" sz="1900" kern="1200" dirty="0"/>
            <a:t>: Each epoch includes forward passes, loss computation, backpropagation, and weight updates, with average epoch loss logged for monitoring.</a:t>
          </a:r>
        </a:p>
      </dsp:txBody>
      <dsp:txXfrm>
        <a:off x="0" y="2142210"/>
        <a:ext cx="6900512" cy="3291749"/>
      </dsp:txXfrm>
    </dsp:sp>
    <dsp:sp modelId="{182440E5-9F6C-7F47-AEF4-0A1D9F8FCC22}">
      <dsp:nvSpPr>
        <dsp:cNvPr id="0" name=""/>
        <dsp:cNvSpPr/>
      </dsp:nvSpPr>
      <dsp:spPr>
        <a:xfrm>
          <a:off x="345025" y="1861770"/>
          <a:ext cx="4830358" cy="56087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/>
            <a:t>Fine-Tuning Details:</a:t>
          </a:r>
          <a:endParaRPr lang="en-US" sz="1900" kern="1200"/>
        </a:p>
      </dsp:txBody>
      <dsp:txXfrm>
        <a:off x="372405" y="1889150"/>
        <a:ext cx="4775598" cy="50611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4B29DD-B1B9-9347-AB0E-A8DC7FD2E8F5}">
      <dsp:nvSpPr>
        <dsp:cNvPr id="0" name=""/>
        <dsp:cNvSpPr/>
      </dsp:nvSpPr>
      <dsp:spPr>
        <a:xfrm>
          <a:off x="0" y="2626263"/>
          <a:ext cx="2628900" cy="17231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967" tIns="192024" rIns="186967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b="1" i="1" kern="1200"/>
            <a:t>Observations</a:t>
          </a:r>
          <a:r>
            <a:rPr lang="en-US" sz="2700" i="1" kern="1200"/>
            <a:t>:	</a:t>
          </a:r>
          <a:endParaRPr lang="en-US" sz="2700" kern="1200"/>
        </a:p>
      </dsp:txBody>
      <dsp:txXfrm>
        <a:off x="0" y="2626263"/>
        <a:ext cx="2628900" cy="1723112"/>
      </dsp:txXfrm>
    </dsp:sp>
    <dsp:sp modelId="{3E95E60A-71AF-FF48-8918-AA868FA1A415}">
      <dsp:nvSpPr>
        <dsp:cNvPr id="0" name=""/>
        <dsp:cNvSpPr/>
      </dsp:nvSpPr>
      <dsp:spPr>
        <a:xfrm>
          <a:off x="2628900" y="2626263"/>
          <a:ext cx="7886700" cy="172311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980" tIns="152400" rIns="159980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Improved Relevance</a:t>
          </a:r>
          <a:r>
            <a:rPr lang="en-US" sz="1200" kern="1200"/>
            <a:t>: Fine-tuning enhances the model’s ability to generate images closely aligned with domain-specific text prompts.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Trade-Offs</a:t>
          </a:r>
          <a:r>
            <a:rPr lang="en-US" sz="1200" kern="1200"/>
            <a:t>: Specialized fine-tuning improves domain performance but might reduce general text-to-image versatility.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Importance of Preprocessing</a:t>
          </a:r>
          <a:r>
            <a:rPr lang="en-US" sz="1200" kern="1200"/>
            <a:t>: Effective text tokenization and dataset preparation significantly impact fine-tuning success.</a:t>
          </a:r>
        </a:p>
      </dsp:txBody>
      <dsp:txXfrm>
        <a:off x="2628900" y="2626263"/>
        <a:ext cx="7886700" cy="1723112"/>
      </dsp:txXfrm>
    </dsp:sp>
    <dsp:sp modelId="{16AA6FCD-0C3E-C441-ADEC-94D5EAE91468}">
      <dsp:nvSpPr>
        <dsp:cNvPr id="0" name=""/>
        <dsp:cNvSpPr/>
      </dsp:nvSpPr>
      <dsp:spPr>
        <a:xfrm rot="10800000">
          <a:off x="0" y="1962"/>
          <a:ext cx="2628900" cy="265014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6443612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967" tIns="192024" rIns="186967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b="1" i="1" kern="1200"/>
            <a:t>Challenges</a:t>
          </a:r>
          <a:r>
            <a:rPr lang="en-US" sz="2700" i="1" kern="1200"/>
            <a:t>:</a:t>
          </a:r>
          <a:endParaRPr lang="en-US" sz="2700" kern="1200"/>
        </a:p>
      </dsp:txBody>
      <dsp:txXfrm rot="-10800000">
        <a:off x="0" y="1962"/>
        <a:ext cx="2628900" cy="1722595"/>
      </dsp:txXfrm>
    </dsp:sp>
    <dsp:sp modelId="{F7D3477D-9B2C-F44D-A7CE-B9392D227F9D}">
      <dsp:nvSpPr>
        <dsp:cNvPr id="0" name=""/>
        <dsp:cNvSpPr/>
      </dsp:nvSpPr>
      <dsp:spPr>
        <a:xfrm>
          <a:off x="2628900" y="0"/>
          <a:ext cx="7886700" cy="1722595"/>
        </a:xfrm>
        <a:prstGeom prst="rect">
          <a:avLst/>
        </a:prstGeom>
        <a:solidFill>
          <a:schemeClr val="accent2">
            <a:tint val="40000"/>
            <a:alpha val="90000"/>
            <a:hueOff val="6734724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24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980" tIns="152400" rIns="159980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US" sz="1200" b="1" kern="1200" dirty="0"/>
            <a:t>Balancing Text-Image Alignment</a:t>
          </a:r>
          <a:r>
            <a:rPr lang="en-US" sz="1200" kern="1200" dirty="0"/>
            <a:t>: Ensuring the model maintains semantic consistency between text and image embeddings while adapting to specific datasets.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US" sz="1200" b="1" kern="1200" dirty="0"/>
            <a:t>Overfitting Risks</a:t>
          </a:r>
          <a:r>
            <a:rPr lang="en-US" sz="1200" kern="1200" dirty="0"/>
            <a:t>: Fine-tuning on small or domain-specific datasets may lead to loss of generalization.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US" sz="1200" b="1" kern="1200" dirty="0"/>
            <a:t>Computational Overheads</a:t>
          </a:r>
          <a:r>
            <a:rPr lang="en-US" sz="1200" kern="1200" dirty="0"/>
            <a:t>: High resource demands for training, particularly when working with large image and text embeddings.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US" sz="1200" b="1" kern="1200" dirty="0"/>
            <a:t>Data Imbalance</a:t>
          </a:r>
          <a:r>
            <a:rPr lang="en-US" sz="1200" kern="1200" dirty="0"/>
            <a:t>: Misalignment due to biased or insufficiently diverse datasets.</a:t>
          </a:r>
          <a:br>
            <a:rPr lang="en-US" sz="1200" kern="1200" dirty="0"/>
          </a:br>
          <a:endParaRPr lang="en-US" sz="1200" kern="1200" dirty="0"/>
        </a:p>
      </dsp:txBody>
      <dsp:txXfrm>
        <a:off x="2628900" y="0"/>
        <a:ext cx="7886700" cy="172259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C3432E-A9F5-1144-ABDD-38061DFFB1CB}">
      <dsp:nvSpPr>
        <dsp:cNvPr id="0" name=""/>
        <dsp:cNvSpPr/>
      </dsp:nvSpPr>
      <dsp:spPr>
        <a:xfrm>
          <a:off x="0" y="8914"/>
          <a:ext cx="6666833" cy="8353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kern="1200"/>
            <a:t>Potential Improvements</a:t>
          </a:r>
          <a:r>
            <a:rPr lang="en-US" sz="3400" kern="1200"/>
            <a:t>:</a:t>
          </a:r>
        </a:p>
      </dsp:txBody>
      <dsp:txXfrm>
        <a:off x="40780" y="49694"/>
        <a:ext cx="6585273" cy="753820"/>
      </dsp:txXfrm>
    </dsp:sp>
    <dsp:sp modelId="{7F9307D8-9B68-2E48-BFD2-1D7E6DFF3B58}">
      <dsp:nvSpPr>
        <dsp:cNvPr id="0" name=""/>
        <dsp:cNvSpPr/>
      </dsp:nvSpPr>
      <dsp:spPr>
        <a:xfrm>
          <a:off x="0" y="844295"/>
          <a:ext cx="6666833" cy="20762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43180" rIns="241808" bIns="4318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Incorporating larger and more diverse datasets.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Experimenting with different architectures for better alignment.</a:t>
          </a:r>
          <a:br>
            <a:rPr lang="en-US" sz="2700" kern="1200"/>
          </a:br>
          <a:endParaRPr lang="en-US" sz="2700" kern="1200"/>
        </a:p>
      </dsp:txBody>
      <dsp:txXfrm>
        <a:off x="0" y="844295"/>
        <a:ext cx="6666833" cy="2076210"/>
      </dsp:txXfrm>
    </dsp:sp>
    <dsp:sp modelId="{7262FEF2-1ABA-D143-94E3-27CF0E22887E}">
      <dsp:nvSpPr>
        <dsp:cNvPr id="0" name=""/>
        <dsp:cNvSpPr/>
      </dsp:nvSpPr>
      <dsp:spPr>
        <a:xfrm>
          <a:off x="0" y="2920505"/>
          <a:ext cx="6666833" cy="835380"/>
        </a:xfrm>
        <a:prstGeom prst="roundRect">
          <a:avLst/>
        </a:prstGeom>
        <a:gradFill rotWithShape="0">
          <a:gsLst>
            <a:gs pos="0">
              <a:schemeClr val="accent2">
                <a:hueOff val="6443612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2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2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kern="1200"/>
            <a:t>Applications</a:t>
          </a:r>
          <a:r>
            <a:rPr lang="en-US" sz="3400" kern="1200"/>
            <a:t>:</a:t>
          </a:r>
        </a:p>
      </dsp:txBody>
      <dsp:txXfrm>
        <a:off x="40780" y="2961285"/>
        <a:ext cx="6585273" cy="753820"/>
      </dsp:txXfrm>
    </dsp:sp>
    <dsp:sp modelId="{BFA93002-2DC1-DB4A-9C46-F1D24A1BE645}">
      <dsp:nvSpPr>
        <dsp:cNvPr id="0" name=""/>
        <dsp:cNvSpPr/>
      </dsp:nvSpPr>
      <dsp:spPr>
        <a:xfrm>
          <a:off x="0" y="3755885"/>
          <a:ext cx="6666833" cy="1689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43180" rIns="241808" bIns="4318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Polishing the model for Content creation, creative industries, and assistive tools.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Integration into AR/VR systems.</a:t>
          </a:r>
        </a:p>
      </dsp:txBody>
      <dsp:txXfrm>
        <a:off x="0" y="3755885"/>
        <a:ext cx="6666833" cy="1689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DED75-563A-2154-3297-E08D35DD74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091CFA-9722-9569-08F4-55D43E103A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35095-6D80-61C2-7DC8-21A3CB9DA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53E19-C5B1-6770-A798-17DCB8C76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0F7B6-E093-2587-C385-B9B76EBCF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38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9C535-DB8D-F0AC-6E3B-2E09438CF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0B8B6-1A89-976F-E151-C6D380953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1ED10-B75B-0D0E-87BE-17648E154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D2619-937E-F699-A677-7A291ED9F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B5031-FE0F-DB72-BFD2-E06510CC0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16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01FF41-CF53-2C99-CEA0-9FBB730A43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82A1F0-EAF8-5AD9-3F56-E654003D8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88B00-DF7A-EA6A-09DC-D885FA576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423D4D-8587-6CFF-2D79-B965CAC1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37D78-C342-B97C-6F20-9D8745FA3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75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A7DF-14BF-B9F4-15E4-3F3B5CCFD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405A3-8E8C-EAC5-F0E1-58E0577F0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DBEFC-9C25-0129-7D1E-BC8023F44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BEDB5-BC0F-0A7E-66EB-82BB542AD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CDBC3-482C-AE9A-9277-4A6114684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092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7D09-CDCE-14EC-7754-0B4542D6A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798F02-4FD4-6AE9-67E5-DB8CD7BFE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4DF63-0E1D-BF3E-3DEA-618EB081B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38F9B-B6B3-1546-A69B-5BD0E8AF4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BBF87-736A-8A19-6000-36AAF89B5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957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36686-1357-5FB8-D9AD-723D9A0F3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28B77-F1BC-25E1-837D-3943A81675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D8C8CD-791A-A37A-79EC-254B46513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0B67F-1CDA-EA6A-1547-9FB7C8D01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2DB126-BE0D-790C-0D9A-D4791085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E46FD-77A6-5134-CAEB-781258B9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4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E6ACB-BA18-781C-AE3C-4C9BB569B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9EF1D-26B1-33D9-1CAA-9C85B39A9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BB74B1-B73D-EBF0-DD47-7676EC9CD9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B90909-B82C-B7A7-389A-F1C5F3F37D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BB0B46-84F9-378B-7130-57AFD8172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02575E-2C1B-13BD-293F-F80097CC5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83A147-9C8E-E149-1E1D-960C94A4E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58D9E0-13AC-E0FE-1896-4F87CFD2C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6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BF79A-1740-B49C-5755-AE90393FC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3B1162-83E5-3EF3-F6F1-2D2429AED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A422CB-F460-E45F-DBEE-75CDD9722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9711DB-DC56-A22D-E68E-8A9C0DE61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06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E4A255-A9BB-1109-5742-7788D932A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072D48-BED0-AFE6-8049-5E6C9151B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2EA2E2-86A1-CA39-5652-51A2B4BED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35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30A5E-2970-A16C-04A2-1DA7AC3BC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BA155-3CF6-0F07-BA6F-C544EC24C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AC2D6-3223-9999-565E-97F80C359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B322D0-52D3-CF73-A97C-8782D4F2F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4CA52-320A-0C2F-A436-285911F56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B30E7C-87BC-DE4E-9352-F214CA522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88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62BEB-679B-F644-972D-CBC0D4CB7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C789AB-A342-AFE2-947D-94EB431260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DF53B-07E6-207B-51E2-63D194A9BB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9A7A1-28D4-E3EC-E1E4-31CD27774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5F747-43AF-7D91-7A06-867F7CAD2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33CCC-F8B9-06A1-07AD-9388E11B3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045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E4468F-9586-2051-A0EE-B9C641579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323FD1-74FA-E433-7D65-97FCA4569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8BF6B-5A5E-2C8E-C66C-EF5D0C38AE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57C3F3-946C-AA4D-8FD8-287E0AABC7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17E50-1EBC-A28E-CCED-2F8D288E7D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4F38-57C7-8845-CEA5-AFCABAC021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FC10D6-C751-BD43-A4CC-C8F93E926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363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andscape with mountains and a lake&#10;&#10;Description automatically generated">
            <a:extLst>
              <a:ext uri="{FF2B5EF4-FFF2-40B4-BE49-F238E27FC236}">
                <a16:creationId xmlns:a16="http://schemas.microsoft.com/office/drawing/2014/main" id="{F9C0AB50-9F80-FD17-C985-79D93DA406D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709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ECE41D-A48B-049C-89F8-C8F59350E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170" y="3050271"/>
            <a:ext cx="9144000" cy="1251142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Diffusion Model</a:t>
            </a:r>
            <a:br>
              <a:rPr lang="en-US" sz="66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By:- Dhwanil Panchani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6D0DFB-E66C-C9C3-DDD7-C25C3BAB6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-653143" y="4599432"/>
            <a:ext cx="401216" cy="1536192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926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3FB47-2F40-3A2B-AA34-731E9FD13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diffusion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4C4EF-9981-3DB7-37FC-1143016E8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diffusion model is a type of generative model that creates data (e.g., images) by reversing a gradual noise addition process.</a:t>
            </a:r>
            <a:b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Components:</a:t>
            </a:r>
            <a:endParaRPr lang="en-US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900"/>
              </a:spcBef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1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Forward Process</a:t>
            </a: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spcBef>
                <a:spcPts val="900"/>
              </a:spcBef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Gradually adds Gaussian noise to the input data, destroying its structure.</a:t>
            </a:r>
          </a:p>
          <a:p>
            <a:pPr lvl="1">
              <a:spcBef>
                <a:spcPts val="900"/>
              </a:spcBef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Models a predefined noise schedule.</a:t>
            </a:r>
          </a:p>
          <a:p>
            <a:pPr marL="0" indent="0">
              <a:spcBef>
                <a:spcPts val="900"/>
              </a:spcBef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Reverse Process</a:t>
            </a: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spcBef>
                <a:spcPts val="900"/>
              </a:spcBef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Learns to reverse the noise-adding process.</a:t>
            </a:r>
          </a:p>
          <a:p>
            <a:pPr lvl="1">
              <a:spcBef>
                <a:spcPts val="900"/>
              </a:spcBef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Restores the original data distribution from noisy inputs.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Chemical formulas are written on paper">
            <a:extLst>
              <a:ext uri="{FF2B5EF4-FFF2-40B4-BE49-F238E27FC236}">
                <a16:creationId xmlns:a16="http://schemas.microsoft.com/office/drawing/2014/main" id="{72F0E43A-D51C-FD44-57FE-EC4F4A2EF3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744" r="25200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629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BCA982-2AB7-53BE-4AE3-085F83250B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62" b="2362"/>
          <a:stretch/>
        </p:blipFill>
        <p:spPr>
          <a:xfrm>
            <a:off x="-1" y="0"/>
            <a:ext cx="5410198" cy="6857999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C39167-DDC7-D327-3582-C359398A4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Does it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6A5DF-E34E-2688-543F-4E3DC226C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9036" y="1692167"/>
            <a:ext cx="6456783" cy="5044536"/>
          </a:xfrm>
        </p:spPr>
        <p:txBody>
          <a:bodyPr anchor="ctr">
            <a:normAutofit/>
          </a:bodyPr>
          <a:lstStyle/>
          <a:p>
            <a:pPr marL="0" indent="0">
              <a:spcBef>
                <a:spcPts val="900"/>
              </a:spcBef>
              <a:buNone/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11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VAE (Variational Autoencoder) for Latent Space Representation</a:t>
            </a:r>
            <a:endParaRPr lang="en-US" sz="1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900"/>
              </a:spcBef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VAE compresses input data (e.g., images) into a lower-dimensional latent space, making it computationally efficient for diffusion operations.</a:t>
            </a:r>
          </a:p>
          <a:p>
            <a:pPr lvl="1">
              <a:spcBef>
                <a:spcPts val="900"/>
              </a:spcBef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Noise is progressively added in this latent space during the forward diffusion process.</a:t>
            </a:r>
          </a:p>
          <a:p>
            <a:pPr lvl="1">
              <a:spcBef>
                <a:spcPts val="900"/>
              </a:spcBef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reverse process learns to denoise and reconstruct the data back to the latent representation.</a:t>
            </a:r>
            <a:b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900"/>
              </a:spcBef>
              <a:buNone/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1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U-Net for Denoising</a:t>
            </a:r>
            <a:endParaRPr lang="en-US" sz="1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900"/>
              </a:spcBef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U-Net serves as the backbone for the reverse diffusion process, acting as a denoiser.</a:t>
            </a:r>
          </a:p>
          <a:p>
            <a:pPr lvl="1">
              <a:spcBef>
                <a:spcPts val="900"/>
              </a:spcBef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uses a hierarchical architecture to capture both local and global context, enabling the generation of fine-grained details.</a:t>
            </a:r>
          </a:p>
          <a:p>
            <a:pPr lvl="1">
              <a:spcBef>
                <a:spcPts val="900"/>
              </a:spcBef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Each denoising step iteratively refines the noisy latent representation towards a clean image.</a:t>
            </a:r>
            <a:b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900"/>
              </a:spcBef>
              <a:buNone/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11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CLIP for Text-Image Alignment</a:t>
            </a:r>
            <a:endParaRPr lang="en-US" sz="1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900"/>
              </a:spcBef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CLIP generates embeddings for both text and images, ensuring semantic alignment.</a:t>
            </a:r>
          </a:p>
          <a:p>
            <a:pPr lvl="1">
              <a:spcBef>
                <a:spcPts val="900"/>
              </a:spcBef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During training, the model optimizes to match generated images with corresponding text descriptions in CLIP’s embedding space.</a:t>
            </a:r>
          </a:p>
          <a:p>
            <a:pPr lvl="1">
              <a:spcBef>
                <a:spcPts val="900"/>
              </a:spcBef>
            </a:pPr>
            <a:r>
              <a:rPr lang="en-US" sz="1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guides the diffusion model to produce images that are not only visually coherent but also semantically accurate to the given text prompts.</a:t>
            </a:r>
          </a:p>
          <a:p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741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04FB51-B9C3-8225-F926-89A25DAB9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 b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 Use Diffusion Models?</a:t>
            </a:r>
            <a:br>
              <a:rPr lang="en-US" sz="48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C27E79-0A65-8F2A-3BF2-DFC224E4D0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8592394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3764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B4F3F-949A-5873-78C3-2DDB15DE4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Fine-Tuning</a:t>
            </a:r>
            <a:br>
              <a:rPr lang="en-US" sz="5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9A5C02A-2F17-C22F-1F36-3511CDF6CF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008948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3758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609A6-B09E-8EF3-21CB-091B82D15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196"/>
            <a:ext cx="10515600" cy="1325563"/>
          </a:xfrm>
        </p:spPr>
        <p:txBody>
          <a:bodyPr/>
          <a:lstStyle/>
          <a:p>
            <a:pPr algn="ctr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generated using different dataset</a:t>
            </a:r>
          </a:p>
        </p:txBody>
      </p:sp>
      <p:pic>
        <p:nvPicPr>
          <p:cNvPr id="7" name="Picture 6" descr="A silver car parked on the street&#10;&#10;Description automatically generated">
            <a:extLst>
              <a:ext uri="{FF2B5EF4-FFF2-40B4-BE49-F238E27FC236}">
                <a16:creationId xmlns:a16="http://schemas.microsoft.com/office/drawing/2014/main" id="{20558F0B-9835-0ABB-EF93-AD9E4F5C5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37177"/>
            <a:ext cx="7772400" cy="3740102"/>
          </a:xfrm>
          <a:prstGeom prst="rect">
            <a:avLst/>
          </a:prstGeom>
        </p:spPr>
      </p:pic>
      <p:pic>
        <p:nvPicPr>
          <p:cNvPr id="9" name="Picture 8" descr="A child in a pink dress&#10;&#10;Description automatically generated">
            <a:extLst>
              <a:ext uri="{FF2B5EF4-FFF2-40B4-BE49-F238E27FC236}">
                <a16:creationId xmlns:a16="http://schemas.microsoft.com/office/drawing/2014/main" id="{2CA99ACF-E020-2754-AF6B-A680ED72D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012" y="1849817"/>
            <a:ext cx="7599802" cy="3740102"/>
          </a:xfrm>
          <a:prstGeom prst="rect">
            <a:avLst/>
          </a:prstGeom>
        </p:spPr>
      </p:pic>
      <p:pic>
        <p:nvPicPr>
          <p:cNvPr id="19" name="Content Placeholder 18" descr="A person pointing at something&#10;&#10;Description automatically generated">
            <a:extLst>
              <a:ext uri="{FF2B5EF4-FFF2-40B4-BE49-F238E27FC236}">
                <a16:creationId xmlns:a16="http://schemas.microsoft.com/office/drawing/2014/main" id="{05F8C54C-54A0-E6D2-0D81-E9E43CE7C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 flipV="1">
            <a:off x="-428625" y="5647929"/>
            <a:ext cx="65087" cy="32543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B52D6A-EE54-1091-A3F0-D4EBD1C52EF4}"/>
              </a:ext>
            </a:extLst>
          </p:cNvPr>
          <p:cNvSpPr txBox="1"/>
          <p:nvPr/>
        </p:nvSpPr>
        <p:spPr>
          <a:xfrm>
            <a:off x="1973481" y="5577279"/>
            <a:ext cx="2456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CIFAR-10(Car)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BF255A-EEE5-7B0C-0976-80357DDBC661}"/>
              </a:ext>
            </a:extLst>
          </p:cNvPr>
          <p:cNvSpPr txBox="1"/>
          <p:nvPr/>
        </p:nvSpPr>
        <p:spPr>
          <a:xfrm>
            <a:off x="8540151" y="5577279"/>
            <a:ext cx="2456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Flickr8k</a:t>
            </a:r>
          </a:p>
        </p:txBody>
      </p:sp>
    </p:spTree>
    <p:extLst>
      <p:ext uri="{BB962C8B-B14F-4D97-AF65-F5344CB8AC3E}">
        <p14:creationId xmlns:p14="http://schemas.microsoft.com/office/powerpoint/2010/main" val="1039821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F25AC-74E9-5662-8B53-755798AF5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 sz="3100" b="1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Observations</a:t>
            </a:r>
            <a:br>
              <a:rPr lang="en-US" sz="310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1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3C27F566-2745-587B-17CA-6219BA01A7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7622173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8237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9B74A1-990F-8422-B3A9-89719293F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Directions</a:t>
            </a:r>
            <a:br>
              <a:rPr lang="en-US" sz="40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6D779D5-3243-7CE5-4A7E-C9096E59F3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9148106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4335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erson holding a glass of wine&#10;&#10;Description automatically generated">
            <a:extLst>
              <a:ext uri="{FF2B5EF4-FFF2-40B4-BE49-F238E27FC236}">
                <a16:creationId xmlns:a16="http://schemas.microsoft.com/office/drawing/2014/main" id="{413EA033-B033-7662-AFB3-8302298C55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3394" t="5072" r="-3" b="4016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0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E6FD31-0C03-E318-6628-F88A231BC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39" y="90540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9366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118</TotalTime>
  <Words>614</Words>
  <Application>Microsoft Macintosh PowerPoint</Application>
  <PresentationFormat>Widescreen</PresentationFormat>
  <Paragraphs>56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Courier New</vt:lpstr>
      <vt:lpstr>Times New Roman</vt:lpstr>
      <vt:lpstr>Office Theme</vt:lpstr>
      <vt:lpstr>Diffusion Model By:- Dhwanil Panchani</vt:lpstr>
      <vt:lpstr>What is diffusion model?</vt:lpstr>
      <vt:lpstr>How Does it Work!</vt:lpstr>
      <vt:lpstr>Why Use Diffusion Models? </vt:lpstr>
      <vt:lpstr>Training and Fine-Tuning </vt:lpstr>
      <vt:lpstr>Image generated using different dataset</vt:lpstr>
      <vt:lpstr>Challenges and Observations </vt:lpstr>
      <vt:lpstr>Future Directions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Dhwanil Jigneshbhai Panchani</dc:creator>
  <cp:lastModifiedBy>Dhwanil Jigneshbhai Panchani</cp:lastModifiedBy>
  <cp:revision>1</cp:revision>
  <dcterms:created xsi:type="dcterms:W3CDTF">2024-12-04T18:02:32Z</dcterms:created>
  <dcterms:modified xsi:type="dcterms:W3CDTF">2024-12-04T23:28:41Z</dcterms:modified>
</cp:coreProperties>
</file>

<file path=docProps/thumbnail.jpeg>
</file>